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58" r:id="rId3"/>
    <p:sldId id="257" r:id="rId4"/>
    <p:sldId id="266" r:id="rId5"/>
    <p:sldId id="259" r:id="rId6"/>
    <p:sldId id="267" r:id="rId7"/>
    <p:sldId id="261" r:id="rId8"/>
    <p:sldId id="262" r:id="rId9"/>
    <p:sldId id="263" r:id="rId10"/>
    <p:sldId id="264" r:id="rId11"/>
    <p:sldId id="265" r:id="rId12"/>
    <p:sldId id="269" r:id="rId13"/>
    <p:sldId id="268" r:id="rId14"/>
    <p:sldId id="270" r:id="rId15"/>
    <p:sldId id="271" r:id="rId16"/>
    <p:sldId id="273" r:id="rId17"/>
    <p:sldId id="274" r:id="rId18"/>
    <p:sldId id="276" r:id="rId19"/>
    <p:sldId id="272" r:id="rId20"/>
    <p:sldId id="277" r:id="rId21"/>
    <p:sldId id="278" r:id="rId22"/>
    <p:sldId id="279" r:id="rId23"/>
    <p:sldId id="280" r:id="rId24"/>
    <p:sldId id="281" r:id="rId25"/>
    <p:sldId id="282"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389" autoAdjust="0"/>
  </p:normalViewPr>
  <p:slideViewPr>
    <p:cSldViewPr>
      <p:cViewPr>
        <p:scale>
          <a:sx n="80" d="100"/>
          <a:sy n="80" d="100"/>
        </p:scale>
        <p:origin x="240" y="-22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7F38A-A284-46FA-88BF-6908D5D31F46}"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A5DA2-B422-4652-A99F-CD4F8FEC9057}" type="slidenum">
              <a:rPr lang="en-US" smtClean="0"/>
              <a:t>‹#›</a:t>
            </a:fld>
            <a:endParaRPr lang="en-US"/>
          </a:p>
        </p:txBody>
      </p:sp>
    </p:spTree>
    <p:extLst>
      <p:ext uri="{BB962C8B-B14F-4D97-AF65-F5344CB8AC3E}">
        <p14:creationId xmlns:p14="http://schemas.microsoft.com/office/powerpoint/2010/main" val="333577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a:t>
            </a:r>
            <a:r>
              <a:rPr lang="en-US" b="1" baseline="0" dirty="0" smtClean="0"/>
              <a:t> Jersey Social Studies Standards:</a:t>
            </a:r>
          </a:p>
          <a:p>
            <a:endParaRPr lang="en-US" b="1" baseline="0" dirty="0" smtClean="0"/>
          </a:p>
          <a:p>
            <a:r>
              <a:rPr lang="en-US" b="0" baseline="0" dirty="0" smtClean="0"/>
              <a:t>6.1.12.B.13.a: Determine the factors that led to migration from American cities to suburbs in the 1950s and 1960s, and describe how this movement impacted cities.</a:t>
            </a:r>
          </a:p>
          <a:p>
            <a:r>
              <a:rPr lang="en-US" b="0" baseline="0" dirty="0" smtClean="0"/>
              <a:t>6.1.12.C.13.c: Evaluate the effectiveness of social legislation that was enacted to end poverty in the 1960s and today by assessing the economic impact on the economy (e.g., inflation, recession, taxation, deficit spending, employment, education).</a:t>
            </a:r>
          </a:p>
          <a:p>
            <a:r>
              <a:rPr lang="en-US" b="0" baseline="0" dirty="0" smtClean="0"/>
              <a:t>6.1.12.D.13.a: Determine the impetus for the Civil Rights Movement, and explain why national governmental actions were needed to ensure civil rights for African Americans.</a:t>
            </a:r>
          </a:p>
          <a:p>
            <a:r>
              <a:rPr lang="en-US" b="0" baseline="0" dirty="0" smtClean="0"/>
              <a:t>6.1.12.D.13.b: Compare and contrast the leadership and ideology of Martin Luther King, Jr., and Malcolm X during the Civil Rights Movement, and evaluate their legacies. </a:t>
            </a:r>
          </a:p>
          <a:p>
            <a:r>
              <a:rPr lang="en-US" b="0" baseline="0" dirty="0" smtClean="0"/>
              <a:t>6.1.12.D.13.c: Analyze the successes and failures of women’s rights organizations, the American Indian Movement, and La Raza in their pursuit of civil rights and equal opportunities.</a:t>
            </a:r>
          </a:p>
          <a:p>
            <a:r>
              <a:rPr lang="en-US" b="0" baseline="0" dirty="0" smtClean="0"/>
              <a:t>6.3.12.D.1: Analyze the impact of current governmental practices and laws affecting national security and/or individual civil rights/ privacy.</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AA1A5DA2-B422-4652-A99F-CD4F8FEC9057}" type="slidenum">
              <a:rPr lang="en-US" smtClean="0"/>
              <a:t>1</a:t>
            </a:fld>
            <a:endParaRPr lang="en-US"/>
          </a:p>
        </p:txBody>
      </p:sp>
    </p:spTree>
    <p:extLst>
      <p:ext uri="{BB962C8B-B14F-4D97-AF65-F5344CB8AC3E}">
        <p14:creationId xmlns:p14="http://schemas.microsoft.com/office/powerpoint/2010/main" val="17632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A5DA2-B422-4652-A99F-CD4F8FEC9057}" type="slidenum">
              <a:rPr lang="en-US" smtClean="0"/>
              <a:t>2</a:t>
            </a:fld>
            <a:endParaRPr lang="en-US"/>
          </a:p>
        </p:txBody>
      </p:sp>
    </p:spTree>
    <p:extLst>
      <p:ext uri="{BB962C8B-B14F-4D97-AF65-F5344CB8AC3E}">
        <p14:creationId xmlns:p14="http://schemas.microsoft.com/office/powerpoint/2010/main" val="388394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A5DA2-B422-4652-A99F-CD4F8FEC9057}" type="slidenum">
              <a:rPr lang="en-US" smtClean="0"/>
              <a:t>18</a:t>
            </a:fld>
            <a:endParaRPr lang="en-US"/>
          </a:p>
        </p:txBody>
      </p:sp>
    </p:spTree>
    <p:extLst>
      <p:ext uri="{BB962C8B-B14F-4D97-AF65-F5344CB8AC3E}">
        <p14:creationId xmlns:p14="http://schemas.microsoft.com/office/powerpoint/2010/main" val="85605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3DDDED-39AE-4B99-8355-EADEA4D77AAD}" type="datetimeFigureOut">
              <a:rPr lang="en-US" smtClean="0"/>
              <a:t>2/22/2018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F0011-1057-4E4D-90C2-9D71A66E43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BFF0011-1057-4E4D-90C2-9D71A66E43C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BFF0011-1057-4E4D-90C2-9D71A66E43C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33DDDED-39AE-4B99-8355-EADEA4D77AAD}" type="datetimeFigureOut">
              <a:rPr lang="en-US" smtClean="0"/>
              <a:t>2/22/2018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3DDDED-39AE-4B99-8355-EADEA4D77AA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F0011-1057-4E4D-90C2-9D71A66E43C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3DDDED-39AE-4B99-8355-EADEA4D77AAD}" type="datetimeFigureOut">
              <a:rPr lang="en-US" smtClean="0"/>
              <a:t>2/22/2018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BFF0011-1057-4E4D-90C2-9D71A66E43C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3DDDED-39AE-4B99-8355-EADEA4D77AA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BFF0011-1057-4E4D-90C2-9D71A66E43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33DDDED-39AE-4B99-8355-EADEA4D77AA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BFF0011-1057-4E4D-90C2-9D71A66E43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33DDDED-39AE-4B99-8355-EADEA4D77AAD}" type="datetimeFigureOut">
              <a:rPr lang="en-US" smtClean="0"/>
              <a:t>2/22/2018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BFF0011-1057-4E4D-90C2-9D71A66E43C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33DDDED-39AE-4B99-8355-EADEA4D77AAD}" type="datetimeFigureOut">
              <a:rPr lang="en-US" smtClean="0"/>
              <a:t>2/22/2018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3DDDED-39AE-4B99-8355-EADEA4D77AAD}" type="datetimeFigureOut">
              <a:rPr lang="en-US" smtClean="0"/>
              <a:t>2/22/2018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BFF0011-1057-4E4D-90C2-9D71A66E43C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8153400" cy="1524000"/>
          </a:xfrm>
          <a:solidFill>
            <a:schemeClr val="bg1"/>
          </a:solidFill>
          <a:ln w="28575">
            <a:solidFill>
              <a:schemeClr val="tx1"/>
            </a:solidFill>
            <a:prstDash val="solid"/>
          </a:ln>
        </p:spPr>
        <p:style>
          <a:lnRef idx="2">
            <a:schemeClr val="accent5"/>
          </a:lnRef>
          <a:fillRef idx="1">
            <a:schemeClr val="lt1"/>
          </a:fillRef>
          <a:effectRef idx="0">
            <a:schemeClr val="accent5"/>
          </a:effectRef>
          <a:fontRef idx="minor">
            <a:schemeClr val="dk1"/>
          </a:fontRef>
        </p:style>
        <p:txBody>
          <a:bodyPr>
            <a:noAutofit/>
          </a:bodyPr>
          <a:lstStyle/>
          <a:p>
            <a:r>
              <a:rPr lang="en-US" sz="4000" cap="none" dirty="0" smtClean="0">
                <a:solidFill>
                  <a:srgbClr val="0000FF"/>
                </a:solidFill>
                <a:latin typeface="Times New Roman" panose="02020603050405020304" pitchFamily="18" charset="0"/>
                <a:cs typeface="Times New Roman" panose="02020603050405020304" pitchFamily="18" charset="0"/>
              </a:rPr>
              <a:t>Lesson – Contesting Futures:</a:t>
            </a:r>
          </a:p>
          <a:p>
            <a:r>
              <a:rPr lang="en-US" sz="4000" cap="none" dirty="0" smtClean="0">
                <a:solidFill>
                  <a:srgbClr val="0000FF"/>
                </a:solidFill>
                <a:latin typeface="Times New Roman" panose="02020603050405020304" pitchFamily="18" charset="0"/>
                <a:cs typeface="Times New Roman" panose="02020603050405020304" pitchFamily="18" charset="0"/>
              </a:rPr>
              <a:t>America </a:t>
            </a:r>
            <a:r>
              <a:rPr lang="en-US" sz="4000" cap="none" dirty="0" smtClean="0">
                <a:solidFill>
                  <a:srgbClr val="0000FF"/>
                </a:solidFill>
                <a:latin typeface="Times New Roman" panose="02020603050405020304" pitchFamily="18" charset="0"/>
                <a:cs typeface="Times New Roman" panose="02020603050405020304" pitchFamily="18" charset="0"/>
              </a:rPr>
              <a:t>in the 1960’s</a:t>
            </a: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685800" y="457200"/>
            <a:ext cx="7772400" cy="1447800"/>
          </a:xfrm>
          <a:solidFill>
            <a:schemeClr val="bg1"/>
          </a:solidFill>
          <a:ln w="28575">
            <a:solidFill>
              <a:schemeClr val="tx1"/>
            </a:solidFill>
          </a:ln>
        </p:spPr>
        <p:txBody>
          <a:bodyPr>
            <a:normAutofit/>
          </a:bodyPr>
          <a:lstStyle/>
          <a:p>
            <a:r>
              <a:rPr lang="en-US" sz="8800" dirty="0" smtClean="0">
                <a:solidFill>
                  <a:srgbClr val="FF0000"/>
                </a:solidFill>
                <a:latin typeface="Times New Roman" panose="02020603050405020304" pitchFamily="18" charset="0"/>
                <a:cs typeface="Times New Roman" panose="02020603050405020304" pitchFamily="18" charset="0"/>
              </a:rPr>
              <a:t>U.S. History II</a:t>
            </a:r>
            <a:endParaRPr lang="en-US" sz="8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9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JFK and Vietnam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3912050"/>
            <a:ext cx="8373140" cy="2308324"/>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When Kennedy took office, </a:t>
            </a:r>
            <a:r>
              <a:rPr lang="en-US" dirty="0" smtClean="0">
                <a:solidFill>
                  <a:srgbClr val="0000FF"/>
                </a:solidFill>
                <a:latin typeface="Times New Roman" panose="02020603050405020304" pitchFamily="18" charset="0"/>
                <a:cs typeface="Times New Roman" panose="02020603050405020304" pitchFamily="18" charset="0"/>
              </a:rPr>
              <a:t>the South Vietnamese </a:t>
            </a:r>
            <a:r>
              <a:rPr lang="en-US" dirty="0">
                <a:solidFill>
                  <a:srgbClr val="0000FF"/>
                </a:solidFill>
                <a:latin typeface="Times New Roman" panose="02020603050405020304" pitchFamily="18" charset="0"/>
                <a:cs typeface="Times New Roman" panose="02020603050405020304" pitchFamily="18" charset="0"/>
              </a:rPr>
              <a:t>government was faltering. Continuing the policies of the Eisenhower administration, Kennedy supplied </a:t>
            </a:r>
            <a:r>
              <a:rPr lang="en-US" dirty="0" smtClean="0">
                <a:solidFill>
                  <a:srgbClr val="0000FF"/>
                </a:solidFill>
                <a:latin typeface="Times New Roman" panose="02020603050405020304" pitchFamily="18" charset="0"/>
                <a:cs typeface="Times New Roman" panose="02020603050405020304" pitchFamily="18" charset="0"/>
              </a:rPr>
              <a:t>them with </a:t>
            </a:r>
            <a:r>
              <a:rPr lang="en-US" dirty="0">
                <a:solidFill>
                  <a:srgbClr val="0000FF"/>
                </a:solidFill>
                <a:latin typeface="Times New Roman" panose="02020603050405020304" pitchFamily="18" charset="0"/>
                <a:cs typeface="Times New Roman" panose="02020603050405020304" pitchFamily="18" charset="0"/>
              </a:rPr>
              <a:t>money and military advisors to prop up his </a:t>
            </a:r>
            <a:r>
              <a:rPr lang="en-US" dirty="0" smtClean="0">
                <a:solidFill>
                  <a:srgbClr val="0000FF"/>
                </a:solidFill>
                <a:latin typeface="Times New Roman" panose="02020603050405020304" pitchFamily="18" charset="0"/>
                <a:cs typeface="Times New Roman" panose="02020603050405020304" pitchFamily="18" charset="0"/>
              </a:rPr>
              <a:t>government. By </a:t>
            </a:r>
            <a:r>
              <a:rPr lang="en-US" dirty="0">
                <a:solidFill>
                  <a:srgbClr val="0000FF"/>
                </a:solidFill>
                <a:latin typeface="Times New Roman" panose="02020603050405020304" pitchFamily="18" charset="0"/>
                <a:cs typeface="Times New Roman" panose="02020603050405020304" pitchFamily="18" charset="0"/>
              </a:rPr>
              <a:t>November 1963, there were sixteen thousand U.S. troops in Vietnam, training members of that country’s special forces and flying air missions that dumped defoliant chemicals on the countryside to expose North Vietnamese and NLF forces and supply routes. A few weeks before Kennedy’s own death, </a:t>
            </a:r>
            <a:r>
              <a:rPr lang="en-US" dirty="0" smtClean="0">
                <a:solidFill>
                  <a:srgbClr val="0000FF"/>
                </a:solidFill>
                <a:latin typeface="Times New Roman" panose="02020603050405020304" pitchFamily="18" charset="0"/>
                <a:cs typeface="Times New Roman" panose="02020603050405020304" pitchFamily="18" charset="0"/>
              </a:rPr>
              <a:t>the South Vietnamese president and </a:t>
            </a:r>
            <a:r>
              <a:rPr lang="en-US" dirty="0">
                <a:solidFill>
                  <a:srgbClr val="0000FF"/>
                </a:solidFill>
                <a:latin typeface="Times New Roman" panose="02020603050405020304" pitchFamily="18" charset="0"/>
                <a:cs typeface="Times New Roman" panose="02020603050405020304" pitchFamily="18" charset="0"/>
              </a:rPr>
              <a:t>his brother </a:t>
            </a:r>
            <a:r>
              <a:rPr lang="en-US" dirty="0" smtClean="0">
                <a:solidFill>
                  <a:srgbClr val="0000FF"/>
                </a:solidFill>
                <a:latin typeface="Times New Roman" panose="02020603050405020304" pitchFamily="18" charset="0"/>
                <a:cs typeface="Times New Roman" panose="02020603050405020304" pitchFamily="18" charset="0"/>
              </a:rPr>
              <a:t>were </a:t>
            </a:r>
            <a:r>
              <a:rPr lang="en-US" dirty="0">
                <a:solidFill>
                  <a:srgbClr val="0000FF"/>
                </a:solidFill>
                <a:latin typeface="Times New Roman" panose="02020603050405020304" pitchFamily="18" charset="0"/>
                <a:cs typeface="Times New Roman" panose="02020603050405020304" pitchFamily="18" charset="0"/>
              </a:rPr>
              <a:t>assassinated by </a:t>
            </a:r>
            <a:r>
              <a:rPr lang="en-US" dirty="0" smtClean="0">
                <a:solidFill>
                  <a:srgbClr val="0000FF"/>
                </a:solidFill>
                <a:latin typeface="Times New Roman" panose="02020603050405020304" pitchFamily="18" charset="0"/>
                <a:cs typeface="Times New Roman" panose="02020603050405020304" pitchFamily="18" charset="0"/>
              </a:rPr>
              <a:t>military </a:t>
            </a:r>
            <a:r>
              <a:rPr lang="en-US" dirty="0">
                <a:solidFill>
                  <a:srgbClr val="0000FF"/>
                </a:solidFill>
                <a:latin typeface="Times New Roman" panose="02020603050405020304" pitchFamily="18" charset="0"/>
                <a:cs typeface="Times New Roman" panose="02020603050405020304" pitchFamily="18" charset="0"/>
              </a:rPr>
              <a:t>officers </a:t>
            </a:r>
            <a:r>
              <a:rPr lang="en-US" dirty="0" smtClean="0">
                <a:solidFill>
                  <a:srgbClr val="0000FF"/>
                </a:solidFill>
                <a:latin typeface="Times New Roman" panose="02020603050405020304" pitchFamily="18" charset="0"/>
                <a:cs typeface="Times New Roman" panose="02020603050405020304" pitchFamily="18" charset="0"/>
              </a:rPr>
              <a:t>in their own government.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1600200"/>
            <a:ext cx="8382000" cy="2308324"/>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Cuba was not the only arena in which the United States sought to contain the advance of Communism. In Indochina, nationalist independence movements, most notably Vietnam’s Viet Minh under the leadership of Ho Chi Minh, had strong Communist </a:t>
            </a:r>
            <a:r>
              <a:rPr lang="en-US" dirty="0" smtClean="0">
                <a:solidFill>
                  <a:srgbClr val="FF0000"/>
                </a:solidFill>
                <a:latin typeface="Times New Roman" panose="02020603050405020304" pitchFamily="18" charset="0"/>
                <a:cs typeface="Times New Roman" panose="02020603050405020304" pitchFamily="18" charset="0"/>
              </a:rPr>
              <a:t>sympathies especially in North Vietnam. </a:t>
            </a:r>
            <a:r>
              <a:rPr lang="en-US" dirty="0">
                <a:solidFill>
                  <a:srgbClr val="FF0000"/>
                </a:solidFill>
                <a:latin typeface="Times New Roman" panose="02020603050405020304" pitchFamily="18" charset="0"/>
                <a:cs typeface="Times New Roman" panose="02020603050405020304" pitchFamily="18" charset="0"/>
              </a:rPr>
              <a:t>President Harry S. Truman had no love for France’s colonial regime in Southeast Asia but did not want to risk the loyalty of its Western European ally against the Soviet Union. In 1950, the Truman administration sent a small military advisory group to Vietnam and provided financial aid to help France defeat the Viet Minh.</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286573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0000FF"/>
                </a:solidFill>
                <a:latin typeface="Times New Roman" panose="02020603050405020304" pitchFamily="18" charset="0"/>
                <a:cs typeface="Times New Roman" panose="02020603050405020304" pitchFamily="18" charset="0"/>
              </a:rPr>
              <a:t>JFK and </a:t>
            </a:r>
            <a:r>
              <a:rPr lang="en-US" sz="2400" b="1" dirty="0" smtClean="0">
                <a:solidFill>
                  <a:srgbClr val="0000FF"/>
                </a:solidFill>
                <a:latin typeface="Times New Roman" panose="02020603050405020304" pitchFamily="18" charset="0"/>
                <a:cs typeface="Times New Roman" panose="02020603050405020304" pitchFamily="18" charset="0"/>
              </a:rPr>
              <a:t>Civil Rights</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4" name="Rectangle 3"/>
          <p:cNvSpPr/>
          <p:nvPr/>
        </p:nvSpPr>
        <p:spPr>
          <a:xfrm>
            <a:off x="381000" y="1524000"/>
            <a:ext cx="8229600" cy="2446824"/>
          </a:xfrm>
          <a:prstGeom prst="rect">
            <a:avLst/>
          </a:prstGeom>
        </p:spPr>
        <p:txBody>
          <a:bodyPr wrap="square">
            <a:spAutoFit/>
          </a:bodyPr>
          <a:lstStyle/>
          <a:p>
            <a:r>
              <a:rPr lang="en-US" sz="1700" dirty="0">
                <a:solidFill>
                  <a:srgbClr val="FF0000"/>
                </a:solidFill>
                <a:latin typeface="Times New Roman" panose="02020603050405020304" pitchFamily="18" charset="0"/>
                <a:cs typeface="Times New Roman" panose="02020603050405020304" pitchFamily="18" charset="0"/>
              </a:rPr>
              <a:t>Realizing that legal segregation and widespread discrimination hurt the country’s chances of gaining allies in Africa, Asia, and Latin America, the federal government increased efforts to secure the civil rights of African Americans in the 1960s. During his presidential campaign, Kennedy had intimated his support for civil rights, and his efforts to secure the release of civil rights leader </a:t>
            </a:r>
            <a:r>
              <a:rPr lang="en-US" sz="1700" b="1" dirty="0">
                <a:latin typeface="Times New Roman" panose="02020603050405020304" pitchFamily="18" charset="0"/>
                <a:cs typeface="Times New Roman" panose="02020603050405020304" pitchFamily="18" charset="0"/>
              </a:rPr>
              <a:t>Martin Luther King, Jr., </a:t>
            </a:r>
            <a:r>
              <a:rPr lang="en-US" sz="1700" dirty="0">
                <a:solidFill>
                  <a:srgbClr val="FF0000"/>
                </a:solidFill>
                <a:latin typeface="Times New Roman" panose="02020603050405020304" pitchFamily="18" charset="0"/>
                <a:cs typeface="Times New Roman" panose="02020603050405020304" pitchFamily="18" charset="0"/>
              </a:rPr>
              <a:t>who was </a:t>
            </a:r>
            <a:r>
              <a:rPr lang="en-US" sz="1700" dirty="0" smtClean="0">
                <a:solidFill>
                  <a:srgbClr val="FF0000"/>
                </a:solidFill>
                <a:latin typeface="Times New Roman" panose="02020603050405020304" pitchFamily="18" charset="0"/>
                <a:cs typeface="Times New Roman" panose="02020603050405020304" pitchFamily="18" charset="0"/>
              </a:rPr>
              <a:t>an </a:t>
            </a:r>
            <a:r>
              <a:rPr lang="en-US" sz="1700" dirty="0">
                <a:solidFill>
                  <a:srgbClr val="FF0000"/>
                </a:solidFill>
                <a:latin typeface="Times New Roman" panose="02020603050405020304" pitchFamily="18" charset="0"/>
                <a:cs typeface="Times New Roman" panose="02020603050405020304" pitchFamily="18" charset="0"/>
              </a:rPr>
              <a:t>American Baptist minister and activist who became the most visible spokesperson and leader in the civil rights movement from 1954 </a:t>
            </a:r>
            <a:r>
              <a:rPr lang="en-US" sz="1700" dirty="0" smtClean="0">
                <a:solidFill>
                  <a:srgbClr val="FF0000"/>
                </a:solidFill>
                <a:latin typeface="Times New Roman" panose="02020603050405020304" pitchFamily="18" charset="0"/>
                <a:cs typeface="Times New Roman" panose="02020603050405020304" pitchFamily="18" charset="0"/>
              </a:rPr>
              <a:t>until his death in 1968. Congress</a:t>
            </a:r>
            <a:r>
              <a:rPr lang="en-US" sz="1700" dirty="0">
                <a:solidFill>
                  <a:srgbClr val="FF0000"/>
                </a:solidFill>
                <a:latin typeface="Times New Roman" panose="02020603050405020304" pitchFamily="18" charset="0"/>
                <a:cs typeface="Times New Roman" panose="02020603050405020304" pitchFamily="18" charset="0"/>
              </a:rPr>
              <a:t>, however, and anxious not to offend white </a:t>
            </a:r>
            <a:r>
              <a:rPr lang="en-US" sz="1700" dirty="0" smtClean="0">
                <a:solidFill>
                  <a:srgbClr val="FF0000"/>
                </a:solidFill>
                <a:latin typeface="Times New Roman" panose="02020603050405020304" pitchFamily="18" charset="0"/>
                <a:cs typeface="Times New Roman" panose="02020603050405020304" pitchFamily="18" charset="0"/>
              </a:rPr>
              <a:t>southerners and Kennedy </a:t>
            </a:r>
            <a:r>
              <a:rPr lang="en-US" sz="1700" dirty="0">
                <a:solidFill>
                  <a:srgbClr val="FF0000"/>
                </a:solidFill>
                <a:latin typeface="Times New Roman" panose="02020603050405020304" pitchFamily="18" charset="0"/>
                <a:cs typeface="Times New Roman" panose="02020603050405020304" pitchFamily="18" charset="0"/>
              </a:rPr>
              <a:t>was cautious in assisting African Americans in their fight for full citizenship rights.</a:t>
            </a:r>
          </a:p>
        </p:txBody>
      </p:sp>
      <p:sp>
        <p:nvSpPr>
          <p:cNvPr id="6" name="Rectangle 5"/>
          <p:cNvSpPr/>
          <p:nvPr/>
        </p:nvSpPr>
        <p:spPr>
          <a:xfrm>
            <a:off x="381000" y="3953976"/>
            <a:ext cx="8153400" cy="2446824"/>
          </a:xfrm>
          <a:prstGeom prst="rect">
            <a:avLst/>
          </a:prstGeom>
        </p:spPr>
        <p:txBody>
          <a:bodyPr wrap="square">
            <a:spAutoFit/>
          </a:bodyPr>
          <a:lstStyle/>
          <a:p>
            <a:r>
              <a:rPr lang="en-US" sz="1700" dirty="0">
                <a:solidFill>
                  <a:srgbClr val="0000FF"/>
                </a:solidFill>
                <a:latin typeface="Times New Roman" panose="02020603050405020304" pitchFamily="18" charset="0"/>
                <a:cs typeface="Times New Roman" panose="02020603050405020304" pitchFamily="18" charset="0"/>
              </a:rPr>
              <a:t>Kennedy </a:t>
            </a:r>
            <a:r>
              <a:rPr lang="en-US" sz="1700" dirty="0" smtClean="0">
                <a:solidFill>
                  <a:srgbClr val="0000FF"/>
                </a:solidFill>
                <a:latin typeface="Times New Roman" panose="02020603050405020304" pitchFamily="18" charset="0"/>
                <a:cs typeface="Times New Roman" panose="02020603050405020304" pitchFamily="18" charset="0"/>
              </a:rPr>
              <a:t>reacted </a:t>
            </a:r>
            <a:r>
              <a:rPr lang="en-US" sz="1700" dirty="0">
                <a:solidFill>
                  <a:srgbClr val="0000FF"/>
                </a:solidFill>
                <a:latin typeface="Times New Roman" panose="02020603050405020304" pitchFamily="18" charset="0"/>
                <a:cs typeface="Times New Roman" panose="02020603050405020304" pitchFamily="18" charset="0"/>
              </a:rPr>
              <a:t>to the demands of the civil rights movement for equality in education.  W</a:t>
            </a:r>
            <a:r>
              <a:rPr lang="en-US" sz="1700" dirty="0" smtClean="0">
                <a:solidFill>
                  <a:srgbClr val="0000FF"/>
                </a:solidFill>
                <a:latin typeface="Times New Roman" panose="02020603050405020304" pitchFamily="18" charset="0"/>
                <a:cs typeface="Times New Roman" panose="02020603050405020304" pitchFamily="18" charset="0"/>
              </a:rPr>
              <a:t>hen </a:t>
            </a:r>
            <a:r>
              <a:rPr lang="en-US" sz="1700" dirty="0">
                <a:solidFill>
                  <a:srgbClr val="0000FF"/>
                </a:solidFill>
                <a:latin typeface="Times New Roman" panose="02020603050405020304" pitchFamily="18" charset="0"/>
                <a:cs typeface="Times New Roman" panose="02020603050405020304" pitchFamily="18" charset="0"/>
              </a:rPr>
              <a:t>African American student James Meredith, </a:t>
            </a:r>
            <a:r>
              <a:rPr lang="en-US" sz="1700" dirty="0" smtClean="0">
                <a:solidFill>
                  <a:srgbClr val="0000FF"/>
                </a:solidFill>
                <a:latin typeface="Times New Roman" panose="02020603050405020304" pitchFamily="18" charset="0"/>
                <a:cs typeface="Times New Roman" panose="02020603050405020304" pitchFamily="18" charset="0"/>
              </a:rPr>
              <a:t> </a:t>
            </a:r>
            <a:r>
              <a:rPr lang="en-US" sz="1700" dirty="0">
                <a:solidFill>
                  <a:srgbClr val="0000FF"/>
                </a:solidFill>
                <a:latin typeface="Times New Roman" panose="02020603050405020304" pitchFamily="18" charset="0"/>
                <a:cs typeface="Times New Roman" panose="02020603050405020304" pitchFamily="18" charset="0"/>
              </a:rPr>
              <a:t>attempted to enroll at the segregated University of Mississippi in 1962, riots broke out on </a:t>
            </a:r>
            <a:r>
              <a:rPr lang="en-US" sz="1700" dirty="0" smtClean="0">
                <a:solidFill>
                  <a:srgbClr val="0000FF"/>
                </a:solidFill>
                <a:latin typeface="Times New Roman" panose="02020603050405020304" pitchFamily="18" charset="0"/>
                <a:cs typeface="Times New Roman" panose="02020603050405020304" pitchFamily="18" charset="0"/>
              </a:rPr>
              <a:t>campus. </a:t>
            </a:r>
            <a:r>
              <a:rPr lang="en-US" sz="1700" dirty="0">
                <a:solidFill>
                  <a:srgbClr val="0000FF"/>
                </a:solidFill>
                <a:latin typeface="Times New Roman" panose="02020603050405020304" pitchFamily="18" charset="0"/>
                <a:cs typeface="Times New Roman" panose="02020603050405020304" pitchFamily="18" charset="0"/>
              </a:rPr>
              <a:t>The president responded by sending the U.S. Army and National Guard to Oxford, Mississippi, to support the U.S. Marshals that his brother Robert, the attorney general, had dispatched</a:t>
            </a:r>
            <a:r>
              <a:rPr lang="en-US" sz="1700" dirty="0" smtClean="0">
                <a:solidFill>
                  <a:srgbClr val="0000FF"/>
                </a:solidFill>
                <a:latin typeface="Times New Roman" panose="02020603050405020304" pitchFamily="18" charset="0"/>
                <a:cs typeface="Times New Roman" panose="02020603050405020304" pitchFamily="18" charset="0"/>
              </a:rPr>
              <a:t>. Kennedy proposed  </a:t>
            </a:r>
            <a:r>
              <a:rPr lang="en-US" sz="1700" dirty="0">
                <a:solidFill>
                  <a:srgbClr val="0000FF"/>
                </a:solidFill>
                <a:latin typeface="Times New Roman" panose="02020603050405020304" pitchFamily="18" charset="0"/>
                <a:cs typeface="Times New Roman" panose="02020603050405020304" pitchFamily="18" charset="0"/>
              </a:rPr>
              <a:t>a bill that would give the federal government greater power to enforce school desegregation, prohibit segregation in public accommodations, and outlaw discrimination in employment. Kennedy would not live to see his bill enacted; it would become law during Lyndon Johnson’s </a:t>
            </a:r>
            <a:r>
              <a:rPr lang="en-US" sz="1700" dirty="0" smtClean="0">
                <a:solidFill>
                  <a:srgbClr val="0000FF"/>
                </a:solidFill>
                <a:latin typeface="Times New Roman" panose="02020603050405020304" pitchFamily="18" charset="0"/>
                <a:cs typeface="Times New Roman" panose="02020603050405020304" pitchFamily="18" charset="0"/>
              </a:rPr>
              <a:t>administration.</a:t>
            </a:r>
            <a:endParaRPr lang="en-US" sz="1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71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Tragedy in Dallas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228600" y="1497418"/>
            <a:ext cx="5029200" cy="3379381"/>
          </a:xfrm>
        </p:spPr>
        <p:txBody>
          <a:bodyPr>
            <a:noAutofit/>
          </a:bodyPr>
          <a:lstStyle/>
          <a:p>
            <a:pPr marL="0" indent="0">
              <a:buNone/>
            </a:pPr>
            <a:r>
              <a:rPr lang="en-US" sz="1800" dirty="0">
                <a:solidFill>
                  <a:srgbClr val="0000FF"/>
                </a:solidFill>
                <a:latin typeface="Times New Roman" panose="02020603050405020304" pitchFamily="18" charset="0"/>
                <a:cs typeface="Times New Roman" panose="02020603050405020304" pitchFamily="18" charset="0"/>
              </a:rPr>
              <a:t>Although his stance on civil rights had won him support in the African American community and his steely performance during the Cuban Missile Crisis had led his overall popularity to surge, Kennedy understood that he had to solidify his base in the South to secure his reelection. On November 21, 1963, he accompanied Lyndon Johnson to Texas to rally his supporters. The next day, shots rang out as Kennedy’s motorcade made its way through the streets of Dallas. Seriously injured, Kennedy was rushed to Parkland Hospital and pronounced dead</a:t>
            </a:r>
            <a:r>
              <a:rPr lang="en-US" sz="1800" dirty="0" smtClean="0">
                <a:solidFill>
                  <a:srgbClr val="0000FF"/>
                </a:solidFill>
                <a:latin typeface="Times New Roman" panose="02020603050405020304" pitchFamily="18" charset="0"/>
                <a:cs typeface="Times New Roman" panose="02020603050405020304" pitchFamily="18" charset="0"/>
              </a:rPr>
              <a:t>.</a:t>
            </a:r>
            <a:endParaRPr lang="en-US" sz="18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 y="4810337"/>
            <a:ext cx="8667750" cy="1477328"/>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The gunfire that killed Kennedy appeared to come from the upper stories of the Texas School Book Depository building; later that day, Lee Harvey Oswald, an employee at the depository and a trained sniper, was arrested (Figure). Two days later, while being transferred from Dallas police headquarters to the county jail, Oswald was shot and killed by Jack Ruby, a local nightclub owner who claimed he acted to avenge the president.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3337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57800" y="4486019"/>
            <a:ext cx="3754213" cy="415498"/>
          </a:xfrm>
          <a:prstGeom prst="rect">
            <a:avLst/>
          </a:prstGeom>
        </p:spPr>
        <p:txBody>
          <a:bodyPr wrap="square">
            <a:spAutoFit/>
          </a:bodyPr>
          <a:lstStyle/>
          <a:p>
            <a:pPr algn="ctr"/>
            <a:r>
              <a:rPr lang="en-US" sz="1050" b="1" dirty="0">
                <a:latin typeface="Times New Roman" panose="02020603050405020304" pitchFamily="18" charset="0"/>
                <a:cs typeface="Times New Roman" panose="02020603050405020304" pitchFamily="18" charset="0"/>
              </a:rPr>
              <a:t>Lee Harvey Oswald (center) was arrested at the Texas Theatre in Dallas a few hours after shooting President Kennedy.</a:t>
            </a:r>
          </a:p>
        </p:txBody>
      </p:sp>
    </p:spTree>
    <p:extLst>
      <p:ext uri="{BB962C8B-B14F-4D97-AF65-F5344CB8AC3E}">
        <p14:creationId xmlns:p14="http://schemas.microsoft.com/office/powerpoint/2010/main" val="3726322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#2</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457200" y="2209800"/>
            <a:ext cx="8229600" cy="2895600"/>
          </a:xfrm>
        </p:spPr>
        <p:txBody>
          <a:bodyPr>
            <a:normAutofit/>
          </a:bodyPr>
          <a:lstStyle/>
          <a:p>
            <a:pPr marL="0" indent="0" algn="ctr">
              <a:buNone/>
            </a:pPr>
            <a:r>
              <a:rPr lang="en-US" sz="2800" dirty="0">
                <a:solidFill>
                  <a:srgbClr val="0000FF"/>
                </a:solidFill>
                <a:latin typeface="Times New Roman" panose="02020603050405020304" pitchFamily="18" charset="0"/>
                <a:cs typeface="Times New Roman" panose="02020603050405020304" pitchFamily="18" charset="0"/>
              </a:rPr>
              <a:t>What steps did Kennedy take to combat c</a:t>
            </a:r>
            <a:r>
              <a:rPr lang="en-US" sz="2800" dirty="0" smtClean="0">
                <a:solidFill>
                  <a:srgbClr val="0000FF"/>
                </a:solidFill>
                <a:latin typeface="Times New Roman" panose="02020603050405020304" pitchFamily="18" charset="0"/>
                <a:cs typeface="Times New Roman" panose="02020603050405020304" pitchFamily="18" charset="0"/>
              </a:rPr>
              <a:t>ommunism and the Cold War?</a:t>
            </a: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26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Lyndon Johnson and the Great Society</a:t>
            </a:r>
          </a:p>
        </p:txBody>
      </p:sp>
      <p:sp>
        <p:nvSpPr>
          <p:cNvPr id="4" name="Content Placeholder 3"/>
          <p:cNvSpPr>
            <a:spLocks noGrp="1"/>
          </p:cNvSpPr>
          <p:nvPr>
            <p:ph sz="quarter" idx="1"/>
          </p:nvPr>
        </p:nvSpPr>
        <p:spPr>
          <a:xfrm>
            <a:off x="381000" y="1676400"/>
            <a:ext cx="8458200" cy="1905000"/>
          </a:xfrm>
        </p:spPr>
        <p:txBody>
          <a:bodyPr>
            <a:noAutofit/>
          </a:bodyPr>
          <a:lstStyle/>
          <a:p>
            <a:pPr marL="0" indent="0">
              <a:buNone/>
            </a:pPr>
            <a:r>
              <a:rPr lang="en-US" sz="1800" dirty="0">
                <a:solidFill>
                  <a:srgbClr val="0000FF"/>
                </a:solidFill>
                <a:latin typeface="Times New Roman" panose="02020603050405020304" pitchFamily="18" charset="0"/>
                <a:cs typeface="Times New Roman" panose="02020603050405020304" pitchFamily="18" charset="0"/>
              </a:rPr>
              <a:t>On November 27, 1963, a few days after taking the oath of office, President </a:t>
            </a:r>
            <a:r>
              <a:rPr lang="en-US" sz="1800" b="1" dirty="0" smtClean="0">
                <a:latin typeface="Times New Roman" panose="02020603050405020304" pitchFamily="18" charset="0"/>
                <a:cs typeface="Times New Roman" panose="02020603050405020304" pitchFamily="18" charset="0"/>
              </a:rPr>
              <a:t>Lyndon B. Johnson </a:t>
            </a:r>
            <a:r>
              <a:rPr lang="en-US" sz="1800" dirty="0">
                <a:solidFill>
                  <a:srgbClr val="0000FF"/>
                </a:solidFill>
                <a:latin typeface="Times New Roman" panose="02020603050405020304" pitchFamily="18" charset="0"/>
                <a:cs typeface="Times New Roman" panose="02020603050405020304" pitchFamily="18" charset="0"/>
              </a:rPr>
              <a:t>addressed a joint session of Congress and vowed to accomplish the goals that John F. Kennedy had set and to expand the role of the federal government in securing economic opportunity and civil rights for all. </a:t>
            </a:r>
            <a:r>
              <a:rPr lang="en-US" sz="1800" dirty="0" smtClean="0">
                <a:solidFill>
                  <a:srgbClr val="0000FF"/>
                </a:solidFill>
                <a:latin typeface="Times New Roman" panose="02020603050405020304" pitchFamily="18" charset="0"/>
                <a:cs typeface="Times New Roman" panose="02020603050405020304" pitchFamily="18" charset="0"/>
              </a:rPr>
              <a:t>LBJ would serve as  </a:t>
            </a:r>
            <a:r>
              <a:rPr lang="en-US" sz="1800" dirty="0">
                <a:solidFill>
                  <a:srgbClr val="0000FF"/>
                </a:solidFill>
                <a:latin typeface="Times New Roman" panose="02020603050405020304" pitchFamily="18" charset="0"/>
                <a:cs typeface="Times New Roman" panose="02020603050405020304" pitchFamily="18" charset="0"/>
              </a:rPr>
              <a:t>president from 1963 to 1969. Johnson rose to power in the Senate. He was elected vice president in 1960, running with John F. Kennedy, and became president after Kennedy was assassinated</a:t>
            </a:r>
            <a:r>
              <a:rPr lang="en-US" sz="1800" dirty="0" smtClean="0">
                <a:solidFill>
                  <a:srgbClr val="0000FF"/>
                </a:solidFill>
                <a:latin typeface="Times New Roman" panose="02020603050405020304" pitchFamily="18" charset="0"/>
                <a:cs typeface="Times New Roman" panose="02020603050405020304" pitchFamily="18" charset="0"/>
              </a:rPr>
              <a:t>.</a:t>
            </a: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0" y="3657599"/>
            <a:ext cx="8382000" cy="2308324"/>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Lyndon B. Johnson brought to his presidency a vision of a </a:t>
            </a:r>
            <a:r>
              <a:rPr lang="en-US" b="1" dirty="0">
                <a:latin typeface="Times New Roman" panose="02020603050405020304" pitchFamily="18" charset="0"/>
                <a:cs typeface="Times New Roman" panose="02020603050405020304" pitchFamily="18" charset="0"/>
              </a:rPr>
              <a:t>Great Society </a:t>
            </a:r>
            <a:r>
              <a:rPr lang="en-US" dirty="0">
                <a:solidFill>
                  <a:srgbClr val="FF0000"/>
                </a:solidFill>
                <a:latin typeface="Times New Roman" panose="02020603050405020304" pitchFamily="18" charset="0"/>
                <a:cs typeface="Times New Roman" panose="02020603050405020304" pitchFamily="18" charset="0"/>
              </a:rPr>
              <a:t>in which everyone could share in the opportunities for a better life that the United States offered, and in which the words “liberty and justice for all” would have real meaning. In May 1964, in a speech at the University of Michigan, Lyndon Johnson described in detail his vision of the Great Society he planned to create (Figure). When the Eighty-Ninth Congress convened the following January, he and his supporters began their effort to turn the promise into reality. By combatting racial discrimination and attempting to eliminate poverty, the reforms of the Johnson administration changed the nation.</a:t>
            </a:r>
          </a:p>
        </p:txBody>
      </p:sp>
    </p:spTree>
    <p:extLst>
      <p:ext uri="{BB962C8B-B14F-4D97-AF65-F5344CB8AC3E}">
        <p14:creationId xmlns:p14="http://schemas.microsoft.com/office/powerpoint/2010/main" val="58271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Lyndon Johnson and the Great Society</a:t>
            </a:r>
          </a:p>
        </p:txBody>
      </p:sp>
      <p:sp>
        <p:nvSpPr>
          <p:cNvPr id="4" name="Content Placeholder 3"/>
          <p:cNvSpPr>
            <a:spLocks noGrp="1"/>
          </p:cNvSpPr>
          <p:nvPr>
            <p:ph sz="quarter" idx="1"/>
          </p:nvPr>
        </p:nvSpPr>
        <p:spPr>
          <a:xfrm>
            <a:off x="228600" y="1600200"/>
            <a:ext cx="8610600" cy="1898775"/>
          </a:xfrm>
        </p:spPr>
        <p:txBody>
          <a:bodyPr>
            <a:noAutofit/>
          </a:bodyPr>
          <a:lstStyle/>
          <a:p>
            <a:pPr marL="0" indent="0">
              <a:buNone/>
            </a:pPr>
            <a:r>
              <a:rPr lang="en-US" sz="1600" dirty="0" smtClean="0">
                <a:solidFill>
                  <a:srgbClr val="0000FF"/>
                </a:solidFill>
                <a:latin typeface="Times New Roman" panose="02020603050405020304" pitchFamily="18" charset="0"/>
                <a:cs typeface="Times New Roman" panose="02020603050405020304" pitchFamily="18" charset="0"/>
              </a:rPr>
              <a:t>The </a:t>
            </a:r>
            <a:r>
              <a:rPr lang="en-US" sz="1600" dirty="0">
                <a:solidFill>
                  <a:srgbClr val="0000FF"/>
                </a:solidFill>
                <a:latin typeface="Times New Roman" panose="02020603050405020304" pitchFamily="18" charset="0"/>
                <a:cs typeface="Times New Roman" panose="02020603050405020304" pitchFamily="18" charset="0"/>
              </a:rPr>
              <a:t>centerpiece of Johnson’s plan was the eradication of poverty in the United States. The </a:t>
            </a:r>
            <a:r>
              <a:rPr lang="en-US" sz="1600" b="1" dirty="0">
                <a:latin typeface="Times New Roman" panose="02020603050405020304" pitchFamily="18" charset="0"/>
                <a:cs typeface="Times New Roman" panose="02020603050405020304" pitchFamily="18" charset="0"/>
              </a:rPr>
              <a:t>war on poverty</a:t>
            </a:r>
            <a:r>
              <a:rPr lang="en-US" sz="1600" dirty="0">
                <a:solidFill>
                  <a:srgbClr val="0000FF"/>
                </a:solidFill>
                <a:latin typeface="Times New Roman" panose="02020603050405020304" pitchFamily="18" charset="0"/>
                <a:cs typeface="Times New Roman" panose="02020603050405020304" pitchFamily="18" charset="0"/>
              </a:rPr>
              <a:t>, as he termed it, was fought on many fronts. The War on </a:t>
            </a:r>
            <a:r>
              <a:rPr lang="en-US" sz="1600" dirty="0" smtClean="0">
                <a:solidFill>
                  <a:srgbClr val="0000FF"/>
                </a:solidFill>
                <a:latin typeface="Times New Roman" panose="02020603050405020304" pitchFamily="18" charset="0"/>
                <a:cs typeface="Times New Roman" panose="02020603050405020304" pitchFamily="18" charset="0"/>
              </a:rPr>
              <a:t>Poverty was legislation proposed </a:t>
            </a:r>
            <a:r>
              <a:rPr lang="en-US" sz="1600" dirty="0">
                <a:solidFill>
                  <a:srgbClr val="0000FF"/>
                </a:solidFill>
                <a:latin typeface="Times New Roman" panose="02020603050405020304" pitchFamily="18" charset="0"/>
                <a:cs typeface="Times New Roman" panose="02020603050405020304" pitchFamily="18" charset="0"/>
              </a:rPr>
              <a:t>by Johnson in response to a national poverty rate of around nineteen percent</a:t>
            </a:r>
            <a:r>
              <a:rPr lang="en-US" sz="1600" dirty="0" smtClean="0">
                <a:solidFill>
                  <a:srgbClr val="0000FF"/>
                </a:solidFill>
                <a:latin typeface="Times New Roman" panose="02020603050405020304" pitchFamily="18" charset="0"/>
                <a:cs typeface="Times New Roman" panose="02020603050405020304" pitchFamily="18" charset="0"/>
              </a:rPr>
              <a:t>. The </a:t>
            </a:r>
            <a:r>
              <a:rPr lang="en-US" sz="1600" dirty="0">
                <a:solidFill>
                  <a:srgbClr val="0000FF"/>
                </a:solidFill>
                <a:latin typeface="Times New Roman" panose="02020603050405020304" pitchFamily="18" charset="0"/>
                <a:cs typeface="Times New Roman" panose="02020603050405020304" pitchFamily="18" charset="0"/>
              </a:rPr>
              <a:t>1965 Housing and Urban Development Act offered grants to improve city housing and subsidized rents for the poor. The Model Cities program likewise provided money for urban development projects and the building of public housing.</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0879" y="3239386"/>
            <a:ext cx="8610600" cy="1569660"/>
          </a:xfrm>
          <a:prstGeom prst="rect">
            <a:avLst/>
          </a:prstGeom>
        </p:spPr>
        <p:txBody>
          <a:bodyPr wrap="square">
            <a:spAutoFit/>
          </a:bodyPr>
          <a:lstStyle/>
          <a:p>
            <a:r>
              <a:rPr lang="en-US" sz="1600" dirty="0">
                <a:solidFill>
                  <a:srgbClr val="FF0000"/>
                </a:solidFill>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Economic Opportunity Act (EOA) of 1964 </a:t>
            </a:r>
            <a:r>
              <a:rPr lang="en-US" sz="1600" dirty="0">
                <a:solidFill>
                  <a:srgbClr val="FF0000"/>
                </a:solidFill>
                <a:latin typeface="Times New Roman" panose="02020603050405020304" pitchFamily="18" charset="0"/>
                <a:cs typeface="Times New Roman" panose="02020603050405020304" pitchFamily="18" charset="0"/>
              </a:rPr>
              <a:t>established and funded a variety of programs to assist the poor in finding jobs. The Office of Economic Opportunity (OEO), first administered by President Kennedy’s brother-in-law Sargent Shriver, coordinated programs such as the Jobs Corps and the Neighborhood Youth Corps, which provided job training programs and work experience for the disadvantaged. Volunteers in Service to America recruited people to offer educational programs and other community services in poor areas, just as the Peace Corps did abroad.</a:t>
            </a:r>
          </a:p>
        </p:txBody>
      </p:sp>
      <p:sp>
        <p:nvSpPr>
          <p:cNvPr id="7" name="Rectangle 6"/>
          <p:cNvSpPr/>
          <p:nvPr/>
        </p:nvSpPr>
        <p:spPr>
          <a:xfrm>
            <a:off x="210879" y="4810818"/>
            <a:ext cx="8610600" cy="1569660"/>
          </a:xfrm>
          <a:prstGeom prst="rect">
            <a:avLst/>
          </a:prstGeom>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The Johnson administration, realizing the nation’s elderly were among its poorest and most disadvantaged citizens, passed the Social Security Act of 1965. The most profound change made by this act was the creation of Medicare, a program to pay the medical expenses of those over sixty-five. Although opposed by the American Medical Association, which feared the creation of a national healthcare system, the new program was supported by most citizens because it would benefit all social classes, not just the poor. </a:t>
            </a:r>
          </a:p>
        </p:txBody>
      </p:sp>
    </p:spTree>
    <p:extLst>
      <p:ext uri="{BB962C8B-B14F-4D97-AF65-F5344CB8AC3E}">
        <p14:creationId xmlns:p14="http://schemas.microsoft.com/office/powerpoint/2010/main" val="3550028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JOHNSON’S COMMITMENT TO CIVIL RIGHTS</a:t>
            </a:r>
          </a:p>
        </p:txBody>
      </p:sp>
      <p:sp>
        <p:nvSpPr>
          <p:cNvPr id="6" name="Rectangle 5"/>
          <p:cNvSpPr/>
          <p:nvPr/>
        </p:nvSpPr>
        <p:spPr>
          <a:xfrm>
            <a:off x="381000" y="1625147"/>
            <a:ext cx="8229600" cy="2585323"/>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The eradication of poverty was matched in importance by the Great Society’s advancement of civil rights. Indeed, the condition of the poor could not be alleviated if racial discrimination limited their access to jobs, education, and housing. Realizing this, Johnson drove the long-awaited civil rights </a:t>
            </a:r>
            <a:r>
              <a:rPr lang="en-US" dirty="0" smtClean="0">
                <a:solidFill>
                  <a:srgbClr val="0000FF"/>
                </a:solidFill>
                <a:latin typeface="Times New Roman" panose="02020603050405020304" pitchFamily="18" charset="0"/>
                <a:cs typeface="Times New Roman" panose="02020603050405020304" pitchFamily="18" charset="0"/>
              </a:rPr>
              <a:t>act</a:t>
            </a:r>
            <a:r>
              <a:rPr lang="en-US" dirty="0">
                <a:solidFill>
                  <a:srgbClr val="0000FF"/>
                </a:solidFill>
                <a:latin typeface="Times New Roman" panose="02020603050405020304" pitchFamily="18" charset="0"/>
                <a:cs typeface="Times New Roman" panose="02020603050405020304" pitchFamily="18" charset="0"/>
              </a:rPr>
              <a:t> </a:t>
            </a:r>
            <a:r>
              <a:rPr lang="en-US" dirty="0" smtClean="0">
                <a:solidFill>
                  <a:srgbClr val="0000FF"/>
                </a:solidFill>
                <a:latin typeface="Times New Roman" panose="02020603050405020304" pitchFamily="18" charset="0"/>
                <a:cs typeface="Times New Roman" panose="02020603050405020304" pitchFamily="18" charset="0"/>
              </a:rPr>
              <a:t>and congressed passed it in 1964. </a:t>
            </a:r>
            <a:r>
              <a:rPr lang="en-US" b="1" dirty="0" smtClean="0">
                <a:latin typeface="Times New Roman" panose="02020603050405020304" pitchFamily="18" charset="0"/>
                <a:cs typeface="Times New Roman" panose="02020603050405020304" pitchFamily="18" charset="0"/>
              </a:rPr>
              <a:t>The Civil Right Act of </a:t>
            </a:r>
            <a:r>
              <a:rPr lang="en-US" b="1" dirty="0">
                <a:latin typeface="Times New Roman" panose="02020603050405020304" pitchFamily="18" charset="0"/>
                <a:cs typeface="Times New Roman" panose="02020603050405020304" pitchFamily="18" charset="0"/>
              </a:rPr>
              <a:t>1964  </a:t>
            </a:r>
            <a:r>
              <a:rPr lang="en-US" dirty="0">
                <a:solidFill>
                  <a:srgbClr val="0000FF"/>
                </a:solidFill>
                <a:latin typeface="Times New Roman" panose="02020603050405020304" pitchFamily="18" charset="0"/>
                <a:cs typeface="Times New Roman" panose="02020603050405020304" pitchFamily="18" charset="0"/>
              </a:rPr>
              <a:t>banned discrimination in public accommodations, sought to aid schools in efforts to desegregate, and prohibited federal funding of programs that permitted racial segregation. Further, it barred discrimination in employment on the basis of race, color, national origin, religion, or gender, and established an Equal Employment Opportunity Commission.</a:t>
            </a:r>
          </a:p>
        </p:txBody>
      </p:sp>
      <p:sp>
        <p:nvSpPr>
          <p:cNvPr id="5" name="Rectangle 4"/>
          <p:cNvSpPr/>
          <p:nvPr/>
        </p:nvSpPr>
        <p:spPr>
          <a:xfrm>
            <a:off x="533400" y="4572000"/>
            <a:ext cx="7719016" cy="369332"/>
          </a:xfrm>
          <a:prstGeom prst="rect">
            <a:avLst/>
          </a:prstGeom>
        </p:spPr>
        <p:txBody>
          <a:bodyPr wrap="square">
            <a:spAutoFit/>
          </a:bodyPr>
          <a:lstStyle/>
          <a:p>
            <a:r>
              <a:rPr lang="en-US" dirty="0" smtClean="0"/>
              <a:t> </a:t>
            </a:r>
            <a:endParaRPr lang="en-US" dirty="0">
              <a:solidFill>
                <a:srgbClr val="FF0000"/>
              </a:solidFill>
            </a:endParaRPr>
          </a:p>
        </p:txBody>
      </p:sp>
      <p:sp>
        <p:nvSpPr>
          <p:cNvPr id="7" name="Rectangle 6"/>
          <p:cNvSpPr/>
          <p:nvPr/>
        </p:nvSpPr>
        <p:spPr>
          <a:xfrm>
            <a:off x="304800" y="4210470"/>
            <a:ext cx="8534400" cy="2031325"/>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Johnson </a:t>
            </a:r>
            <a:r>
              <a:rPr lang="en-US" dirty="0">
                <a:solidFill>
                  <a:srgbClr val="FF0000"/>
                </a:solidFill>
                <a:latin typeface="Times New Roman" panose="02020603050405020304" pitchFamily="18" charset="0"/>
                <a:cs typeface="Times New Roman" panose="02020603050405020304" pitchFamily="18" charset="0"/>
              </a:rPr>
              <a:t>introduced a bill in Congress that would remove obstacles for African American voters and lend federal support to their cause. His proposal, the </a:t>
            </a:r>
            <a:r>
              <a:rPr lang="en-US" b="1" dirty="0">
                <a:latin typeface="Times New Roman" panose="02020603050405020304" pitchFamily="18" charset="0"/>
                <a:cs typeface="Times New Roman" panose="02020603050405020304" pitchFamily="18" charset="0"/>
              </a:rPr>
              <a:t>Voting Rights Act of 1965</a:t>
            </a:r>
            <a:r>
              <a:rPr lang="en-US" dirty="0">
                <a:solidFill>
                  <a:srgbClr val="FF0000"/>
                </a:solidFill>
                <a:latin typeface="Times New Roman" panose="02020603050405020304" pitchFamily="18" charset="0"/>
                <a:cs typeface="Times New Roman" panose="02020603050405020304" pitchFamily="18" charset="0"/>
              </a:rPr>
              <a:t>, prohibited states and local governments from passing laws that discriminated against voters on the basis of </a:t>
            </a:r>
            <a:r>
              <a:rPr lang="en-US" dirty="0" smtClean="0">
                <a:solidFill>
                  <a:srgbClr val="FF0000"/>
                </a:solidFill>
                <a:latin typeface="Times New Roman" panose="02020603050405020304" pitchFamily="18" charset="0"/>
                <a:cs typeface="Times New Roman" panose="02020603050405020304" pitchFamily="18" charset="0"/>
              </a:rPr>
              <a:t>race. </a:t>
            </a:r>
            <a:r>
              <a:rPr lang="en-US" dirty="0">
                <a:solidFill>
                  <a:srgbClr val="FF0000"/>
                </a:solidFill>
                <a:latin typeface="Times New Roman" panose="02020603050405020304" pitchFamily="18" charset="0"/>
                <a:cs typeface="Times New Roman" panose="02020603050405020304" pitchFamily="18" charset="0"/>
              </a:rPr>
              <a:t>Literacy tests and other barriers to voting that had kept ethnic minorities from the polls were thus outlawed. Following the passage of the act, a quarter of a million African Americans registered to vote, and by 1967, the majority of African Americans had done so. </a:t>
            </a:r>
          </a:p>
        </p:txBody>
      </p:sp>
    </p:spTree>
    <p:extLst>
      <p:ext uri="{BB962C8B-B14F-4D97-AF65-F5344CB8AC3E}">
        <p14:creationId xmlns:p14="http://schemas.microsoft.com/office/powerpoint/2010/main" val="3666522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INCREASED COMMITMENT IN VIETNAM</a:t>
            </a:r>
          </a:p>
        </p:txBody>
      </p:sp>
      <p:sp>
        <p:nvSpPr>
          <p:cNvPr id="5" name="Rectangle 4"/>
          <p:cNvSpPr/>
          <p:nvPr/>
        </p:nvSpPr>
        <p:spPr>
          <a:xfrm>
            <a:off x="517451" y="1600200"/>
            <a:ext cx="8160488" cy="1754326"/>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Building the Great Society had been Lyndon Johnson’s biggest priority, and he effectively used his decades of experience in building legislative majorities in a style that ranged from diplomacy to quid pro quo deals to bullying. In the summer of 1964, he deployed these political skills to secure congressional approval for a new strategy in </a:t>
            </a:r>
            <a:r>
              <a:rPr lang="en-US" dirty="0" smtClean="0">
                <a:solidFill>
                  <a:srgbClr val="0000FF"/>
                </a:solidFill>
                <a:latin typeface="Times New Roman" panose="02020603050405020304" pitchFamily="18" charset="0"/>
                <a:cs typeface="Times New Roman" panose="02020603050405020304" pitchFamily="18" charset="0"/>
              </a:rPr>
              <a:t>Vietnam that had with </a:t>
            </a:r>
            <a:r>
              <a:rPr lang="en-US" dirty="0">
                <a:solidFill>
                  <a:srgbClr val="0000FF"/>
                </a:solidFill>
                <a:latin typeface="Times New Roman" panose="02020603050405020304" pitchFamily="18" charset="0"/>
                <a:cs typeface="Times New Roman" panose="02020603050405020304" pitchFamily="18" charset="0"/>
              </a:rPr>
              <a:t>fateful consequences</a:t>
            </a:r>
            <a:r>
              <a:rPr lang="en-US" dirty="0" smtClean="0">
                <a:solidFill>
                  <a:srgbClr val="0000FF"/>
                </a:solidFill>
                <a:latin typeface="Times New Roman" panose="02020603050405020304" pitchFamily="18" charset="0"/>
                <a:cs typeface="Times New Roman" panose="02020603050405020304" pitchFamily="18" charset="0"/>
              </a:rPr>
              <a:t>. Between 1964-68, the escalation in Vietnam caused tremendous problems for LBJ both at home and abroad.</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8590" y="3631525"/>
            <a:ext cx="8169349" cy="2585323"/>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Many </a:t>
            </a:r>
            <a:r>
              <a:rPr lang="en-US" dirty="0">
                <a:solidFill>
                  <a:srgbClr val="FF0000"/>
                </a:solidFill>
                <a:latin typeface="Times New Roman" panose="02020603050405020304" pitchFamily="18" charset="0"/>
                <a:cs typeface="Times New Roman" panose="02020603050405020304" pitchFamily="18" charset="0"/>
              </a:rPr>
              <a:t>of the most outspoken critics of the war were Democratic politicians whose opposition began to erode unity within the party. Minnesota senator Eugene McCarthy, who had called for an end to the war and the withdrawal of troops from Vietnam, received nearly as many votes in the New Hampshire presidential primary as Johnson did, even though he had been expected to fare very poorly. McCarthy’s success in New Hampshire encouraged Robert Kennedy to announce his candidacy as well. Johnson, suffering health problems and realizing his actions in Vietnam had hurt his public standing, announced that he would not seek reelection and withdrew from the 1968 presidential race.</a:t>
            </a:r>
          </a:p>
        </p:txBody>
      </p:sp>
    </p:spTree>
    <p:extLst>
      <p:ext uri="{BB962C8B-B14F-4D97-AF65-F5344CB8AC3E}">
        <p14:creationId xmlns:p14="http://schemas.microsoft.com/office/powerpoint/2010/main" val="2212527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4038600"/>
            <a:ext cx="8220740" cy="2286000"/>
          </a:xfrm>
        </p:spPr>
        <p:txBody>
          <a:bodyPr>
            <a:noAutofit/>
          </a:bodyPr>
          <a:lstStyle/>
          <a:p>
            <a:pPr marL="0" indent="0">
              <a:buNone/>
            </a:pPr>
            <a:r>
              <a:rPr lang="en-US" sz="1800" dirty="0" smtClean="0">
                <a:solidFill>
                  <a:srgbClr val="FF0000"/>
                </a:solidFill>
                <a:latin typeface="Times New Roman" panose="02020603050405020304" pitchFamily="18" charset="0"/>
                <a:cs typeface="Times New Roman" panose="02020603050405020304" pitchFamily="18" charset="0"/>
              </a:rPr>
              <a:t>In </a:t>
            </a:r>
            <a:r>
              <a:rPr lang="en-US" sz="1800" dirty="0">
                <a:solidFill>
                  <a:srgbClr val="FF0000"/>
                </a:solidFill>
                <a:latin typeface="Times New Roman" panose="02020603050405020304" pitchFamily="18" charset="0"/>
                <a:cs typeface="Times New Roman" panose="02020603050405020304" pitchFamily="18" charset="0"/>
              </a:rPr>
              <a:t>April 1960, the </a:t>
            </a:r>
            <a:r>
              <a:rPr lang="en-US" sz="1800" b="1" dirty="0">
                <a:latin typeface="Times New Roman" panose="02020603050405020304" pitchFamily="18" charset="0"/>
                <a:cs typeface="Times New Roman" panose="02020603050405020304" pitchFamily="18" charset="0"/>
              </a:rPr>
              <a:t>Student Nonviolent Coordinating Committee (SNCC)</a:t>
            </a:r>
            <a:r>
              <a:rPr lang="en-US" sz="1800" dirty="0">
                <a:solidFill>
                  <a:srgbClr val="FF0000"/>
                </a:solidFill>
                <a:latin typeface="Times New Roman" panose="02020603050405020304" pitchFamily="18" charset="0"/>
                <a:cs typeface="Times New Roman" panose="02020603050405020304" pitchFamily="18" charset="0"/>
              </a:rPr>
              <a:t> formed to carry the battle forward. The Student Nonviolent Coordinating Committee </a:t>
            </a:r>
            <a:r>
              <a:rPr lang="en-US" sz="1800" dirty="0" smtClean="0">
                <a:solidFill>
                  <a:srgbClr val="FF0000"/>
                </a:solidFill>
                <a:latin typeface="Times New Roman" panose="02020603050405020304" pitchFamily="18" charset="0"/>
                <a:cs typeface="Times New Roman" panose="02020603050405020304" pitchFamily="18" charset="0"/>
              </a:rPr>
              <a:t>was </a:t>
            </a:r>
            <a:r>
              <a:rPr lang="en-US" sz="1800" dirty="0">
                <a:solidFill>
                  <a:srgbClr val="FF0000"/>
                </a:solidFill>
                <a:latin typeface="Times New Roman" panose="02020603050405020304" pitchFamily="18" charset="0"/>
                <a:cs typeface="Times New Roman" panose="02020603050405020304" pitchFamily="18" charset="0"/>
              </a:rPr>
              <a:t>one of the most important organizations of the Civil Rights Movement in the 1960s. </a:t>
            </a:r>
            <a:r>
              <a:rPr lang="en-US" sz="1800" dirty="0" smtClean="0">
                <a:solidFill>
                  <a:srgbClr val="FF0000"/>
                </a:solidFill>
                <a:latin typeface="Times New Roman" panose="02020603050405020304" pitchFamily="18" charset="0"/>
                <a:cs typeface="Times New Roman" panose="02020603050405020304" pitchFamily="18" charset="0"/>
              </a:rPr>
              <a:t>Within </a:t>
            </a:r>
            <a:r>
              <a:rPr lang="en-US" sz="1800" dirty="0">
                <a:solidFill>
                  <a:srgbClr val="FF0000"/>
                </a:solidFill>
                <a:latin typeface="Times New Roman" panose="02020603050405020304" pitchFamily="18" charset="0"/>
                <a:cs typeface="Times New Roman" panose="02020603050405020304" pitchFamily="18" charset="0"/>
              </a:rPr>
              <a:t>a year, more than one hundred cities had desegregated at least some public accommodations in response to student-led demonstrations. The sit-ins inspired other forms of nonviolent protest intended to desegregate public spaces. “Sleep-ins” occupied motel lobbies, “read-ins” filled public libraries, and churches became the sites of “pray-ins.”</a:t>
            </a:r>
          </a:p>
        </p:txBody>
      </p:sp>
      <p:sp>
        <p:nvSpPr>
          <p:cNvPr id="6" name="Rectangle 5"/>
          <p:cNvSpPr/>
          <p:nvPr/>
        </p:nvSpPr>
        <p:spPr>
          <a:xfrm>
            <a:off x="380999" y="1676400"/>
            <a:ext cx="8381999" cy="2031325"/>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For many people inspired by the victories of Brown v. Board of Education and the Montgomery Bus Boycott, the glacial pace of progress in the segregated South was frustrating if not intolerable. In some places, such as Greensboro, North Carolina, local </a:t>
            </a:r>
            <a:r>
              <a:rPr lang="en-US" b="1" dirty="0">
                <a:latin typeface="Times New Roman" panose="02020603050405020304" pitchFamily="18" charset="0"/>
                <a:cs typeface="Times New Roman" panose="02020603050405020304" pitchFamily="18" charset="0"/>
              </a:rPr>
              <a:t>NAACP</a:t>
            </a:r>
            <a:r>
              <a:rPr lang="en-US" dirty="0">
                <a:solidFill>
                  <a:srgbClr val="0000FF"/>
                </a:solidFill>
                <a:latin typeface="Times New Roman" panose="02020603050405020304" pitchFamily="18" charset="0"/>
                <a:cs typeface="Times New Roman" panose="02020603050405020304" pitchFamily="18" charset="0"/>
              </a:rPr>
              <a:t> chapters had been influenced by whites who provided financing for the organization. The NAACP, the National Association for the Advancement of Colored People, is a civil rights organization founded in 1909 to fight prejudice, lynching, and Jim Crow segregation, and to work for the betterment of "people of color</a:t>
            </a:r>
            <a:r>
              <a:rPr lang="en-US"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338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1000" y="3201575"/>
            <a:ext cx="8220740" cy="1898775"/>
          </a:xfrm>
        </p:spPr>
        <p:txBody>
          <a:bodyPr>
            <a:noAutofit/>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Perhaps the most famous of the civil rights-era demonstrations was the March on Washington for Jobs and Freedom, held in August 1963, on the one hundredth anniversary of Abraham Lincoln’s Emancipation Proclamation. Its purpose was to pressure President Kennedy to act on his promises regarding civil rights. </a:t>
            </a:r>
            <a:r>
              <a:rPr lang="en-US" sz="1800" dirty="0" smtClean="0">
                <a:solidFill>
                  <a:srgbClr val="FF0000"/>
                </a:solidFill>
                <a:latin typeface="Times New Roman" panose="02020603050405020304" pitchFamily="18" charset="0"/>
                <a:cs typeface="Times New Roman" panose="02020603050405020304" pitchFamily="18" charset="0"/>
              </a:rPr>
              <a:t>As </a:t>
            </a:r>
            <a:r>
              <a:rPr lang="en-US" sz="1800" dirty="0">
                <a:solidFill>
                  <a:srgbClr val="FF0000"/>
                </a:solidFill>
                <a:latin typeface="Times New Roman" panose="02020603050405020304" pitchFamily="18" charset="0"/>
                <a:cs typeface="Times New Roman" panose="02020603050405020304" pitchFamily="18" charset="0"/>
              </a:rPr>
              <a:t>the crowd gathered outside the Lincoln Memorial and spilled across the National </a:t>
            </a:r>
            <a:r>
              <a:rPr lang="en-US" sz="1800" dirty="0" smtClean="0">
                <a:solidFill>
                  <a:srgbClr val="FF0000"/>
                </a:solidFill>
                <a:latin typeface="Times New Roman" panose="02020603050405020304" pitchFamily="18" charset="0"/>
                <a:cs typeface="Times New Roman" panose="02020603050405020304" pitchFamily="18" charset="0"/>
              </a:rPr>
              <a:t>Mall. Martin </a:t>
            </a:r>
            <a:r>
              <a:rPr lang="en-US" sz="1800" dirty="0">
                <a:solidFill>
                  <a:srgbClr val="FF0000"/>
                </a:solidFill>
                <a:latin typeface="Times New Roman" panose="02020603050405020304" pitchFamily="18" charset="0"/>
                <a:cs typeface="Times New Roman" panose="02020603050405020304" pitchFamily="18" charset="0"/>
              </a:rPr>
              <a:t>Luther King, Jr. delivered his most famous speech. In “I Have a Dream,” King called for an end to racial injustice in the United States and envisioned a harmonious, integrated society. The speech marked the high point of the civil rights movement and established the legitimacy of its goals. However, it did not prevent white terrorism in the South, nor did it permanently sustain the tactics of nonviolent civil disobedience.</a:t>
            </a:r>
          </a:p>
        </p:txBody>
      </p:sp>
      <p:sp>
        <p:nvSpPr>
          <p:cNvPr id="6" name="Rectangle 5"/>
          <p:cNvSpPr/>
          <p:nvPr/>
        </p:nvSpPr>
        <p:spPr>
          <a:xfrm>
            <a:off x="381000" y="1752600"/>
            <a:ext cx="8381999" cy="1477328"/>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Students also took part in the 1961 “freedom rides” sponsored by the Congress of Racial Equality (CORE) and SNCC. The intent of the African American and white volunteers who undertook these bus rides south was to test enforcement of a U.S. Supreme Court decision prohibiting segregation on interstate transportation and to protest segregated waiting rooms in southern terminals. </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80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a:solidFill>
                  <a:srgbClr val="FF0000"/>
                </a:solidFill>
                <a:latin typeface="Times New Roman" panose="02020603050405020304" pitchFamily="18" charset="0"/>
                <a:cs typeface="Times New Roman" panose="02020603050405020304" pitchFamily="18" charset="0"/>
              </a:rPr>
              <a:t>Learning </a:t>
            </a:r>
            <a:r>
              <a:rPr lang="en-US" sz="4400" b="1" dirty="0" smtClean="0">
                <a:solidFill>
                  <a:srgbClr val="FF0000"/>
                </a:solidFill>
                <a:latin typeface="Times New Roman" panose="02020603050405020304" pitchFamily="18" charset="0"/>
                <a:cs typeface="Times New Roman" panose="02020603050405020304" pitchFamily="18" charset="0"/>
              </a:rPr>
              <a:t>Objectives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p:txBody>
          <a:bodyPr>
            <a:normAutofit lnSpcReduction="10000"/>
          </a:bodyPr>
          <a:lstStyle/>
          <a:p>
            <a:pPr marL="0" indent="0">
              <a:buNone/>
            </a:pPr>
            <a:r>
              <a:rPr lang="en-US" sz="3200" b="1" dirty="0">
                <a:solidFill>
                  <a:srgbClr val="0000FF"/>
                </a:solidFill>
                <a:latin typeface="Times New Roman" panose="02020603050405020304" pitchFamily="18" charset="0"/>
                <a:cs typeface="Times New Roman" panose="02020603050405020304" pitchFamily="18" charset="0"/>
              </a:rPr>
              <a:t>By the end of this section, you will be able to</a:t>
            </a:r>
            <a:r>
              <a:rPr lang="en-US" sz="3200" b="1" dirty="0" smtClean="0">
                <a:solidFill>
                  <a:srgbClr val="0000FF"/>
                </a:solidFill>
                <a:latin typeface="Times New Roman" panose="02020603050405020304" pitchFamily="18" charset="0"/>
                <a:cs typeface="Times New Roman" panose="02020603050405020304" pitchFamily="18" charset="0"/>
              </a:rPr>
              <a:t>:</a:t>
            </a:r>
          </a:p>
          <a:p>
            <a:pPr marL="0" indent="0">
              <a:buNone/>
            </a:pPr>
            <a:endParaRPr lang="en-US" b="1" dirty="0" smtClean="0">
              <a:solidFill>
                <a:srgbClr val="0000FF"/>
              </a:solidFill>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Assess Kennedy’s Cold War strategy</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Kennedy’s contribution to the civil rights </a:t>
            </a:r>
            <a:r>
              <a:rPr lang="en-US" sz="2000" dirty="0" smtClean="0">
                <a:solidFill>
                  <a:srgbClr val="FF0000"/>
                </a:solidFill>
                <a:latin typeface="Times New Roman" panose="02020603050405020304" pitchFamily="18" charset="0"/>
                <a:cs typeface="Times New Roman" panose="02020603050405020304" pitchFamily="18" charset="0"/>
              </a:rPr>
              <a:t>movement</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major accomplishments of Lyndon Johnson’s Great Society</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Identify the legal advances made in the area of civil rights</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Explain how Lyndon Johnson deepened the American commitment in </a:t>
            </a:r>
            <a:r>
              <a:rPr lang="en-US" sz="2000" dirty="0" smtClean="0">
                <a:solidFill>
                  <a:srgbClr val="FF0000"/>
                </a:solidFill>
                <a:latin typeface="Times New Roman" panose="02020603050405020304" pitchFamily="18" charset="0"/>
                <a:cs typeface="Times New Roman" panose="02020603050405020304" pitchFamily="18" charset="0"/>
              </a:rPr>
              <a:t>Vietnam</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Explain the strategies of the African American civil rights movement in the 1960s</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goals and activities of SDS, the Free Speech Movement, and the antiwar movement</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Explain the rise, goals, and activities of the women’s movement</a:t>
            </a:r>
          </a:p>
        </p:txBody>
      </p:sp>
    </p:spTree>
    <p:extLst>
      <p:ext uri="{BB962C8B-B14F-4D97-AF65-F5344CB8AC3E}">
        <p14:creationId xmlns:p14="http://schemas.microsoft.com/office/powerpoint/2010/main" val="25255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3908524"/>
            <a:ext cx="8381999" cy="1898775"/>
          </a:xfrm>
        </p:spPr>
        <p:txBody>
          <a:bodyPr>
            <a:noAutofit/>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The vision of whites and African Americans working together peacefully to end racial injustice suffered a severe blow with the death of Martin Luther King, Jr. in Memphis, Tennessee, in April 1968. King had gone there to support sanitation workers trying to unionize. In the city, he found a divided civil rights movement; older activists who supported his policy of nonviolence were being challenged by younger African Americans who advocated a more militant approach. On April 4, King was shot and killed while standing on the balcony of his motel. Within hours, the nation’s cities exploded with violence as angry African Americans, shocked by his murder, burned and looted inner-city neighborhoods across the country .</a:t>
            </a:r>
          </a:p>
        </p:txBody>
      </p:sp>
      <p:sp>
        <p:nvSpPr>
          <p:cNvPr id="6" name="Rectangle 5"/>
          <p:cNvSpPr/>
          <p:nvPr/>
        </p:nvSpPr>
        <p:spPr>
          <a:xfrm>
            <a:off x="381000" y="1600200"/>
            <a:ext cx="8381999" cy="2308324"/>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Some of the greatest violence during this era was aimed at those who attempted to register African Americans to vote. In 1964, SNCC, working with other civil rights groups, initiated its Mississippi Summer Project, also known as Freedom Summer. The purpose was to register African American voters in one of the most racist states in the nation. Volunteers also built “freedom schools” and community centers. SNCC invited hundreds of white middle-class students, mostly from the North, to help in the task. Many volunteers were harassed, beaten, and arrested, and African American homes and churches were burned. </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22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3354526"/>
            <a:ext cx="8381999" cy="1898775"/>
          </a:xfrm>
        </p:spPr>
        <p:txBody>
          <a:bodyPr>
            <a:noAutofit/>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The Nation of Islam advocated the separation of white Americans and African Americans because of a belief that African Americans could not thrive in an atmosphere of white racism. Indeed, in a 1963 interview, </a:t>
            </a:r>
            <a:r>
              <a:rPr lang="en-US" sz="1800" b="1" dirty="0">
                <a:latin typeface="Times New Roman" panose="02020603050405020304" pitchFamily="18" charset="0"/>
                <a:cs typeface="Times New Roman" panose="02020603050405020304" pitchFamily="18" charset="0"/>
              </a:rPr>
              <a:t>Malcolm X</a:t>
            </a:r>
            <a:r>
              <a:rPr lang="en-US" sz="1800" dirty="0">
                <a:solidFill>
                  <a:srgbClr val="FF0000"/>
                </a:solidFill>
                <a:latin typeface="Times New Roman" panose="02020603050405020304" pitchFamily="18" charset="0"/>
                <a:cs typeface="Times New Roman" panose="02020603050405020304" pitchFamily="18" charset="0"/>
              </a:rPr>
              <a:t>, discussing the teachings of the head of the Nation of Islam in America, Elijah Muhammad, referred to white people as “devils” more than a dozen times. Rejecting the nonviolent strategy of other civil rights activists, he maintained that violence in the face of violence was appropriate..</a:t>
            </a:r>
          </a:p>
        </p:txBody>
      </p:sp>
      <p:sp>
        <p:nvSpPr>
          <p:cNvPr id="6" name="Rectangle 5"/>
          <p:cNvSpPr/>
          <p:nvPr/>
        </p:nvSpPr>
        <p:spPr>
          <a:xfrm>
            <a:off x="381000" y="1524000"/>
            <a:ext cx="8381999" cy="1754326"/>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The episodes of violence that accompanied Martin Luther King Jr.’s murder were but the latest in a string of urban riots that had shaken the United States since the mid-1960s. Between 1964 and 1968, there were 329 riots in 257 cities across the nation. In 1964, riots broke out in Harlem and other African American neighborhoods. In 1965, a traffic stop set in motion a chain of events that culminated in riots in Watts, an African American neighborhood in Los Angeles.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000" y="5134214"/>
            <a:ext cx="8229599" cy="1200329"/>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Malcolm X left </a:t>
            </a:r>
            <a:r>
              <a:rPr lang="en-US" dirty="0" smtClean="0">
                <a:solidFill>
                  <a:srgbClr val="0000FF"/>
                </a:solidFill>
                <a:latin typeface="Times New Roman" panose="02020603050405020304" pitchFamily="18" charset="0"/>
                <a:cs typeface="Times New Roman" panose="02020603050405020304" pitchFamily="18" charset="0"/>
              </a:rPr>
              <a:t>with </a:t>
            </a:r>
            <a:r>
              <a:rPr lang="en-US" dirty="0">
                <a:solidFill>
                  <a:srgbClr val="0000FF"/>
                </a:solidFill>
                <a:latin typeface="Times New Roman" panose="02020603050405020304" pitchFamily="18" charset="0"/>
                <a:cs typeface="Times New Roman" panose="02020603050405020304" pitchFamily="18" charset="0"/>
              </a:rPr>
              <a:t>the goal of achieving freedom, justice, and equality “by any means necessary.” His views regarding black-white relations changed somewhat thereafter, but he remained fiercely committed to the cause of African American empowerment. On February 21, 1965, he was killed by members of the Nation of Islam. </a:t>
            </a:r>
          </a:p>
        </p:txBody>
      </p:sp>
    </p:spTree>
    <p:extLst>
      <p:ext uri="{BB962C8B-B14F-4D97-AF65-F5344CB8AC3E}">
        <p14:creationId xmlns:p14="http://schemas.microsoft.com/office/powerpoint/2010/main" val="151575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3354526"/>
            <a:ext cx="8381999" cy="1898775"/>
          </a:xfrm>
        </p:spPr>
        <p:txBody>
          <a:bodyPr>
            <a:noAutofit/>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The Nation of Islam advocated the separation of white Americans and African Americans because of a belief that African Americans could not thrive in an atmosphere of white racism. Indeed, in a 1963 interview, </a:t>
            </a:r>
            <a:r>
              <a:rPr lang="en-US" sz="1800" b="1" dirty="0">
                <a:latin typeface="Times New Roman" panose="02020603050405020304" pitchFamily="18" charset="0"/>
                <a:cs typeface="Times New Roman" panose="02020603050405020304" pitchFamily="18" charset="0"/>
              </a:rPr>
              <a:t>Malcolm X</a:t>
            </a:r>
            <a:r>
              <a:rPr lang="en-US" sz="1800" dirty="0">
                <a:solidFill>
                  <a:srgbClr val="FF0000"/>
                </a:solidFill>
                <a:latin typeface="Times New Roman" panose="02020603050405020304" pitchFamily="18" charset="0"/>
                <a:cs typeface="Times New Roman" panose="02020603050405020304" pitchFamily="18" charset="0"/>
              </a:rPr>
              <a:t>, discussing the teachings of the head of the Nation of Islam in America, Elijah Muhammad, referred to white people as “devils” more than a dozen times. Rejecting the nonviolent strategy of other civil rights activists, he maintained that violence in the face of violence was appropriate..</a:t>
            </a:r>
          </a:p>
        </p:txBody>
      </p:sp>
      <p:sp>
        <p:nvSpPr>
          <p:cNvPr id="6" name="Rectangle 5"/>
          <p:cNvSpPr/>
          <p:nvPr/>
        </p:nvSpPr>
        <p:spPr>
          <a:xfrm>
            <a:off x="381000" y="1524000"/>
            <a:ext cx="8381999" cy="1754326"/>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The episodes of violence that accompanied Martin Luther King Jr.’s murder were but the latest in a string of urban riots that had shaken the United States since the mid-1960s. Between 1964 and 1968, there were 329 riots in 257 cities across the nation. In 1964, riots broke out in Harlem and other African American neighborhoods. In 1965, a traffic stop set in motion a chain of events that culminated in riots in Watts, an African American neighborhood in Los Angeles.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1000" y="5134214"/>
            <a:ext cx="8229599" cy="1200329"/>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Malcolm X left </a:t>
            </a:r>
            <a:r>
              <a:rPr lang="en-US" dirty="0" smtClean="0">
                <a:solidFill>
                  <a:srgbClr val="0000FF"/>
                </a:solidFill>
                <a:latin typeface="Times New Roman" panose="02020603050405020304" pitchFamily="18" charset="0"/>
                <a:cs typeface="Times New Roman" panose="02020603050405020304" pitchFamily="18" charset="0"/>
              </a:rPr>
              <a:t>with </a:t>
            </a:r>
            <a:r>
              <a:rPr lang="en-US" dirty="0">
                <a:solidFill>
                  <a:srgbClr val="0000FF"/>
                </a:solidFill>
                <a:latin typeface="Times New Roman" panose="02020603050405020304" pitchFamily="18" charset="0"/>
                <a:cs typeface="Times New Roman" panose="02020603050405020304" pitchFamily="18" charset="0"/>
              </a:rPr>
              <a:t>the goal of achieving freedom, justice, and equality “by any means necessary.” His views regarding black-white relations changed somewhat thereafter, but he remained fiercely committed to the cause of African American empowerment. On February 21, 1965, he was killed by members of the Nation of Islam. </a:t>
            </a:r>
          </a:p>
        </p:txBody>
      </p:sp>
    </p:spTree>
    <p:extLst>
      <p:ext uri="{BB962C8B-B14F-4D97-AF65-F5344CB8AC3E}">
        <p14:creationId xmlns:p14="http://schemas.microsoft.com/office/powerpoint/2010/main" val="701373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1000" y="1524000"/>
            <a:ext cx="8381999" cy="2308324"/>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Black Power was also part of a much larger process of cultural change. The 1960s composed a decade not only of Black Power but also of Black Pride. African American abolitionist John S. Rock had coined the phrase “Black Is Beautiful” in 1858, but in the 1960s, it became an important part of efforts within the African American community to raise self-esteem and encourage pride in African ancestry. Black Pride urged African Americans to reclaim their African heritage and, to promote group solidarity, to substitute African and African-inspired cultural practices, such as handshakes, hairstyles, and dress, for white practices. </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6705600" cy="18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8595" y="5943600"/>
            <a:ext cx="8381999" cy="253916"/>
          </a:xfrm>
          <a:prstGeom prst="rect">
            <a:avLst/>
          </a:prstGeom>
        </p:spPr>
        <p:txBody>
          <a:bodyPr wrap="square">
            <a:spAutoFit/>
          </a:bodyPr>
          <a:lstStyle/>
          <a:p>
            <a:r>
              <a:rPr lang="en-US" sz="1050" b="1" dirty="0">
                <a:latin typeface="Times New Roman" panose="02020603050405020304" pitchFamily="18" charset="0"/>
                <a:cs typeface="Times New Roman" panose="02020603050405020304" pitchFamily="18" charset="0"/>
              </a:rPr>
              <a:t>When the Jackson Five appeared on Soul Train, each of the five brothers sported a large afro, a symbol of Black Pride in the 1960s and 70s.</a:t>
            </a:r>
          </a:p>
        </p:txBody>
      </p:sp>
    </p:spTree>
    <p:extLst>
      <p:ext uri="{BB962C8B-B14F-4D97-AF65-F5344CB8AC3E}">
        <p14:creationId xmlns:p14="http://schemas.microsoft.com/office/powerpoint/2010/main" val="256957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4418" y="1600200"/>
            <a:ext cx="8381999" cy="2308324"/>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Like the African American movement, the Mexican American civil rights movement won its earliest victories in the federal courts. </a:t>
            </a:r>
            <a:r>
              <a:rPr lang="en-US" dirty="0" smtClean="0">
                <a:solidFill>
                  <a:srgbClr val="0000FF"/>
                </a:solidFill>
                <a:latin typeface="Times New Roman" panose="02020603050405020304" pitchFamily="18" charset="0"/>
                <a:cs typeface="Times New Roman" panose="02020603050405020304" pitchFamily="18" charset="0"/>
              </a:rPr>
              <a:t>In </a:t>
            </a:r>
            <a:r>
              <a:rPr lang="en-US" dirty="0">
                <a:solidFill>
                  <a:srgbClr val="0000FF"/>
                </a:solidFill>
                <a:latin typeface="Times New Roman" panose="02020603050405020304" pitchFamily="18" charset="0"/>
                <a:cs typeface="Times New Roman" panose="02020603050405020304" pitchFamily="18" charset="0"/>
              </a:rPr>
              <a:t>1954, the same year as Brown v. Board of Education, Mexican Americans prevailed in Hernandez v. Texas, when the U.S. Supreme Court extended the protections of the Fourteenth Amendment to all ethnic groups in the United States. The highest-profile struggle of the Mexican American civil rights movement was the fight that Caesar Chavez (Figure) and Dolores Huerta waged in the fields of California to organize migrant farm workers. In 1962, Chavez and Huerta founded the National Farm Workers Association (NFWA).</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00600" y="4849907"/>
            <a:ext cx="3714750" cy="577081"/>
          </a:xfrm>
          <a:prstGeom prst="rect">
            <a:avLst/>
          </a:prstGeom>
        </p:spPr>
        <p:txBody>
          <a:bodyPr wrap="square">
            <a:spAutoFit/>
          </a:bodyPr>
          <a:lstStyle/>
          <a:p>
            <a:r>
              <a:rPr lang="en-US" sz="1050" b="1" dirty="0">
                <a:latin typeface="Times New Roman" panose="02020603050405020304" pitchFamily="18" charset="0"/>
                <a:cs typeface="Times New Roman" panose="02020603050405020304" pitchFamily="18" charset="0"/>
              </a:rPr>
              <a:t>Cesar Chavez was influenced by the nonviolent philosophy of Indian nationalist Mahatma Gandhi. In 1968, he emulated Gandhi by engaging in a hunger strike.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08524"/>
            <a:ext cx="3714750" cy="233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045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The American Civil Rights Movement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4418" y="1600200"/>
            <a:ext cx="8381999" cy="1754326"/>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In 1966, the National Organization for Women (NOW) formed and proceeded to set an agenda for the feminist </a:t>
            </a:r>
            <a:r>
              <a:rPr lang="en-US" dirty="0" smtClean="0">
                <a:solidFill>
                  <a:srgbClr val="0000FF"/>
                </a:solidFill>
                <a:latin typeface="Times New Roman" panose="02020603050405020304" pitchFamily="18" charset="0"/>
                <a:cs typeface="Times New Roman" panose="02020603050405020304" pitchFamily="18" charset="0"/>
              </a:rPr>
              <a:t>movement. </a:t>
            </a:r>
            <a:r>
              <a:rPr lang="en-US" dirty="0">
                <a:solidFill>
                  <a:srgbClr val="0000FF"/>
                </a:solidFill>
                <a:latin typeface="Times New Roman" panose="02020603050405020304" pitchFamily="18" charset="0"/>
                <a:cs typeface="Times New Roman" panose="02020603050405020304" pitchFamily="18" charset="0"/>
              </a:rPr>
              <a:t>Framed by a statement of purpose written by </a:t>
            </a:r>
            <a:r>
              <a:rPr lang="en-US" dirty="0" smtClean="0">
                <a:solidFill>
                  <a:srgbClr val="0000FF"/>
                </a:solidFill>
                <a:latin typeface="Times New Roman" panose="02020603050405020304" pitchFamily="18" charset="0"/>
                <a:cs typeface="Times New Roman" panose="02020603050405020304" pitchFamily="18" charset="0"/>
              </a:rPr>
              <a:t>Betty Friedan</a:t>
            </a:r>
            <a:r>
              <a:rPr lang="en-US" dirty="0">
                <a:solidFill>
                  <a:srgbClr val="0000FF"/>
                </a:solidFill>
                <a:latin typeface="Times New Roman" panose="02020603050405020304" pitchFamily="18" charset="0"/>
                <a:cs typeface="Times New Roman" panose="02020603050405020304" pitchFamily="18" charset="0"/>
              </a:rPr>
              <a:t>, the agenda began by proclaiming NOW’s goal to make possible women’s participation in all aspects of American life and to gain for them all the rights enjoyed by men. Among the specific goals was the passage of the Equal Rights Amendment (yet to be adopted).</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6190" y="3657600"/>
            <a:ext cx="8381999" cy="2031325"/>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More radical feminists, like their colleagues in other movements, were dissatisfied with merely redressing economic issues and devised their own brand of consciousness-raising events and symbolic attacks on women’s oppression. The most famous of these was an event staged in September 1968 by New York Radical Women. </a:t>
            </a:r>
            <a:r>
              <a:rPr lang="en-US" dirty="0" smtClean="0">
                <a:solidFill>
                  <a:srgbClr val="FF0000"/>
                </a:solidFill>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protestors crowned a sheep Miss America and then tossed instruments of women’s oppression, including high-heeled shoes, curlers, girdles, and bras, into a “freedom trash can.” News accounts famously, and incorrectly, described the protest as a “bra burning</a:t>
            </a:r>
            <a:r>
              <a:rPr lang="en-US" dirty="0">
                <a:solidFill>
                  <a:srgbClr val="FF0000"/>
                </a:solidFill>
              </a:rPr>
              <a:t>.”</a:t>
            </a:r>
          </a:p>
        </p:txBody>
      </p:sp>
    </p:spTree>
    <p:extLst>
      <p:ext uri="{BB962C8B-B14F-4D97-AF65-F5344CB8AC3E}">
        <p14:creationId xmlns:p14="http://schemas.microsoft.com/office/powerpoint/2010/main" val="91315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Reflection #3</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5800" y="1834230"/>
            <a:ext cx="7719016" cy="1938992"/>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In your opinion, what is the most effective method for changing society—voting, challenges in the courts, nonviolent civil disobedience, or violence? What evidence can you provide from actual events in the 1960s to support your argument?</a:t>
            </a:r>
          </a:p>
        </p:txBody>
      </p:sp>
    </p:spTree>
    <p:extLst>
      <p:ext uri="{BB962C8B-B14F-4D97-AF65-F5344CB8AC3E}">
        <p14:creationId xmlns:p14="http://schemas.microsoft.com/office/powerpoint/2010/main" val="400930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Word Wall</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04800" y="1676400"/>
            <a:ext cx="8503920" cy="4191000"/>
          </a:xfrm>
        </p:spPr>
        <p:txBody>
          <a:bodyPr>
            <a:normAutofit lnSpcReduction="10000"/>
          </a:bodyPr>
          <a:lstStyle/>
          <a:p>
            <a:pPr marL="0" indent="0">
              <a:buNone/>
            </a:pPr>
            <a:r>
              <a:rPr lang="en-US" sz="1800" b="1" dirty="0" smtClean="0">
                <a:solidFill>
                  <a:srgbClr val="0000FF"/>
                </a:solidFill>
                <a:latin typeface="Times New Roman" panose="02020603050405020304" pitchFamily="18" charset="0"/>
                <a:cs typeface="Times New Roman" panose="02020603050405020304" pitchFamily="18" charset="0"/>
              </a:rPr>
              <a:t>New Frontier	</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smtClean="0">
                <a:solidFill>
                  <a:srgbClr val="0000FF"/>
                </a:solidFill>
                <a:latin typeface="Times New Roman" panose="02020603050405020304" pitchFamily="18" charset="0"/>
                <a:cs typeface="Times New Roman" panose="02020603050405020304" pitchFamily="18" charset="0"/>
              </a:rPr>
              <a:t>		War on Poverty</a:t>
            </a:r>
          </a:p>
          <a:p>
            <a:pPr marL="0" indent="0">
              <a:buNone/>
            </a:pPr>
            <a:endParaRPr lang="en-US" sz="1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0000FF"/>
                </a:solidFill>
                <a:latin typeface="Times New Roman" panose="02020603050405020304" pitchFamily="18" charset="0"/>
                <a:cs typeface="Times New Roman" panose="02020603050405020304" pitchFamily="18" charset="0"/>
              </a:rPr>
              <a:t>John F. Kennedy</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smtClean="0">
                <a:solidFill>
                  <a:srgbClr val="0000FF"/>
                </a:solidFill>
                <a:latin typeface="Times New Roman" panose="02020603050405020304" pitchFamily="18" charset="0"/>
                <a:cs typeface="Times New Roman" panose="02020603050405020304" pitchFamily="18" charset="0"/>
              </a:rPr>
              <a:t>			Economic </a:t>
            </a:r>
            <a:r>
              <a:rPr lang="en-US" sz="1800" b="1" dirty="0">
                <a:solidFill>
                  <a:srgbClr val="0000FF"/>
                </a:solidFill>
                <a:latin typeface="Times New Roman" panose="02020603050405020304" pitchFamily="18" charset="0"/>
                <a:cs typeface="Times New Roman" panose="02020603050405020304" pitchFamily="18" charset="0"/>
              </a:rPr>
              <a:t>Opportunity Act </a:t>
            </a:r>
            <a:r>
              <a:rPr lang="en-US" sz="1800" b="1" dirty="0" smtClean="0">
                <a:solidFill>
                  <a:srgbClr val="0000FF"/>
                </a:solidFill>
                <a:latin typeface="Times New Roman" panose="02020603050405020304" pitchFamily="18" charset="0"/>
                <a:cs typeface="Times New Roman" panose="02020603050405020304" pitchFamily="18" charset="0"/>
              </a:rPr>
              <a:t>of 1964</a:t>
            </a:r>
          </a:p>
          <a:p>
            <a:pPr marL="0" indent="0">
              <a:buNone/>
            </a:pPr>
            <a:r>
              <a:rPr lang="en-US" sz="1800" b="1" dirty="0" smtClean="0">
                <a:solidFill>
                  <a:srgbClr val="0000FF"/>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00FF"/>
                </a:solidFill>
                <a:latin typeface="Times New Roman" panose="02020603050405020304" pitchFamily="18" charset="0"/>
                <a:cs typeface="Times New Roman" panose="02020603050405020304" pitchFamily="18" charset="0"/>
              </a:rPr>
              <a:t>Cold War </a:t>
            </a:r>
            <a:r>
              <a:rPr lang="en-US" sz="1800" b="1" dirty="0" smtClean="0">
                <a:solidFill>
                  <a:srgbClr val="0000FF"/>
                </a:solidFill>
                <a:latin typeface="Times New Roman" panose="02020603050405020304" pitchFamily="18" charset="0"/>
                <a:cs typeface="Times New Roman" panose="02020603050405020304" pitchFamily="18" charset="0"/>
              </a:rPr>
              <a:t>				The Civil Rights Act of 1964	</a:t>
            </a:r>
          </a:p>
          <a:p>
            <a:pPr marL="0" indent="0">
              <a:buNone/>
            </a:pPr>
            <a:endParaRPr lang="en-US" sz="1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00FF"/>
                </a:solidFill>
                <a:latin typeface="Times New Roman" panose="02020603050405020304" pitchFamily="18" charset="0"/>
                <a:cs typeface="Times New Roman" panose="02020603050405020304" pitchFamily="18" charset="0"/>
              </a:rPr>
              <a:t>Martin Luther </a:t>
            </a:r>
            <a:r>
              <a:rPr lang="en-US" sz="1800" b="1" dirty="0" smtClean="0">
                <a:solidFill>
                  <a:srgbClr val="0000FF"/>
                </a:solidFill>
                <a:latin typeface="Times New Roman" panose="02020603050405020304" pitchFamily="18" charset="0"/>
                <a:cs typeface="Times New Roman" panose="02020603050405020304" pitchFamily="18" charset="0"/>
              </a:rPr>
              <a:t>King Jr.			Voting </a:t>
            </a:r>
            <a:r>
              <a:rPr lang="en-US" sz="1800" b="1" dirty="0">
                <a:solidFill>
                  <a:srgbClr val="0000FF"/>
                </a:solidFill>
                <a:latin typeface="Times New Roman" panose="02020603050405020304" pitchFamily="18" charset="0"/>
                <a:cs typeface="Times New Roman" panose="02020603050405020304" pitchFamily="18" charset="0"/>
              </a:rPr>
              <a:t>Rights Act of </a:t>
            </a:r>
            <a:r>
              <a:rPr lang="en-US" sz="1800" b="1" dirty="0" smtClean="0">
                <a:solidFill>
                  <a:srgbClr val="0000FF"/>
                </a:solidFill>
                <a:latin typeface="Times New Roman" panose="02020603050405020304" pitchFamily="18" charset="0"/>
                <a:cs typeface="Times New Roman" panose="02020603050405020304" pitchFamily="18" charset="0"/>
              </a:rPr>
              <a:t>1965</a:t>
            </a:r>
          </a:p>
          <a:p>
            <a:pPr marL="0" indent="0">
              <a:buNone/>
            </a:pPr>
            <a:endParaRPr lang="en-US" sz="1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0000FF"/>
                </a:solidFill>
                <a:latin typeface="Times New Roman" panose="02020603050405020304" pitchFamily="18" charset="0"/>
                <a:cs typeface="Times New Roman" panose="02020603050405020304" pitchFamily="18" charset="0"/>
              </a:rPr>
              <a:t>Lyndon B. Johnson 			NAACP</a:t>
            </a:r>
          </a:p>
          <a:p>
            <a:pPr marL="0" indent="0">
              <a:buNone/>
            </a:pPr>
            <a:endParaRPr lang="en-US" sz="1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0000FF"/>
                </a:solidFill>
                <a:latin typeface="Times New Roman" panose="02020603050405020304" pitchFamily="18" charset="0"/>
                <a:cs typeface="Times New Roman" panose="02020603050405020304" pitchFamily="18" charset="0"/>
              </a:rPr>
              <a:t>The Great Society				Malcolm X</a:t>
            </a:r>
          </a:p>
          <a:p>
            <a:pPr marL="0" indent="0">
              <a:buNone/>
            </a:pPr>
            <a:endParaRPr lang="en-US" sz="1800" b="1" dirty="0">
              <a:solidFill>
                <a:srgbClr val="0000FF"/>
              </a:solidFill>
              <a:latin typeface="Times New Roman" panose="02020603050405020304" pitchFamily="18" charset="0"/>
              <a:cs typeface="Times New Roman" panose="02020603050405020304" pitchFamily="18" charset="0"/>
            </a:endParaRPr>
          </a:p>
          <a:p>
            <a:pPr marL="0" indent="0" algn="ctr">
              <a:buNone/>
            </a:pPr>
            <a:r>
              <a:rPr lang="en-US" sz="1800" b="1" dirty="0">
                <a:solidFill>
                  <a:srgbClr val="0000FF"/>
                </a:solidFill>
                <a:latin typeface="Times New Roman" panose="02020603050405020304" pitchFamily="18" charset="0"/>
                <a:cs typeface="Times New Roman" panose="02020603050405020304" pitchFamily="18" charset="0"/>
              </a:rPr>
              <a:t>Student Nonviolent Coordinating Committee (SNCC)</a:t>
            </a:r>
            <a:r>
              <a:rPr lang="en-US" sz="1800" b="1"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11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1000" y="1905000"/>
            <a:ext cx="8229600" cy="3657600"/>
          </a:xfrm>
        </p:spPr>
        <p:txBody>
          <a:bodyPr>
            <a:normAutofit fontScale="40000" lnSpcReduction="20000"/>
          </a:bodyPr>
          <a:lstStyle/>
          <a:p>
            <a:pPr marL="0" indent="0">
              <a:buNone/>
            </a:pPr>
            <a:r>
              <a:rPr lang="en-US" sz="6000" dirty="0">
                <a:solidFill>
                  <a:srgbClr val="0000FF"/>
                </a:solidFill>
                <a:latin typeface="Times New Roman" panose="02020603050405020304" pitchFamily="18" charset="0"/>
                <a:cs typeface="Times New Roman" panose="02020603050405020304" pitchFamily="18" charset="0"/>
              </a:rPr>
              <a:t>Before you begin this lesson take a moment to reflect on some of your prior knowledge </a:t>
            </a:r>
            <a:r>
              <a:rPr lang="en-US" sz="6000" dirty="0" smtClean="0">
                <a:solidFill>
                  <a:srgbClr val="0000FF"/>
                </a:solidFill>
                <a:latin typeface="Times New Roman" panose="02020603050405020304" pitchFamily="18" charset="0"/>
                <a:cs typeface="Times New Roman" panose="02020603050405020304" pitchFamily="18" charset="0"/>
              </a:rPr>
              <a:t>about the United States during the 1960’s.</a:t>
            </a:r>
          </a:p>
          <a:p>
            <a:pPr marL="0" indent="0">
              <a:buNone/>
            </a:pPr>
            <a:endParaRPr lang="en-US" sz="6000" dirty="0" smtClean="0">
              <a:solidFill>
                <a:srgbClr val="0000FF"/>
              </a:solidFill>
              <a:latin typeface="Times New Roman" panose="02020603050405020304" pitchFamily="18" charset="0"/>
              <a:cs typeface="Times New Roman" panose="02020603050405020304" pitchFamily="18" charset="0"/>
            </a:endParaRPr>
          </a:p>
          <a:p>
            <a:pPr marL="0" indent="0" algn="ctr">
              <a:buNone/>
            </a:pPr>
            <a:r>
              <a:rPr lang="en-US" sz="6000" dirty="0" smtClean="0">
                <a:solidFill>
                  <a:srgbClr val="0000FF"/>
                </a:solidFill>
                <a:latin typeface="Times New Roman" panose="02020603050405020304" pitchFamily="18" charset="0"/>
                <a:cs typeface="Times New Roman" panose="02020603050405020304" pitchFamily="18" charset="0"/>
              </a:rPr>
              <a:t>Why is the 1960’s considered such an important time period in American history?</a:t>
            </a:r>
          </a:p>
          <a:p>
            <a:pPr marL="0" indent="0">
              <a:buNone/>
            </a:pPr>
            <a:endParaRPr lang="en-US" sz="6000"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92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fontScale="90000"/>
          </a:bodyPr>
          <a:lstStyle/>
          <a:p>
            <a:r>
              <a:rPr lang="en-US" dirty="0"/>
              <a:t> </a:t>
            </a:r>
            <a:r>
              <a:rPr lang="en-US" sz="4400" b="1" dirty="0">
                <a:solidFill>
                  <a:srgbClr val="FF0000"/>
                </a:solidFill>
                <a:latin typeface="Times New Roman" panose="02020603050405020304" pitchFamily="18" charset="0"/>
                <a:cs typeface="Times New Roman" panose="02020603050405020304" pitchFamily="18" charset="0"/>
              </a:rPr>
              <a:t>Introduction</a:t>
            </a:r>
          </a:p>
        </p:txBody>
      </p:sp>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6" name="Rectangle 5"/>
          <p:cNvSpPr/>
          <p:nvPr/>
        </p:nvSpPr>
        <p:spPr>
          <a:xfrm>
            <a:off x="4648200" y="2259162"/>
            <a:ext cx="3826347" cy="1169551"/>
          </a:xfrm>
          <a:prstGeom prst="rect">
            <a:avLst/>
          </a:prstGeom>
        </p:spPr>
        <p:txBody>
          <a:bodyPr wrap="square">
            <a:spAutoFit/>
          </a:bodyPr>
          <a:lstStyle/>
          <a:p>
            <a:r>
              <a:rPr lang="en-US" sz="1000" b="1" dirty="0"/>
              <a:t>In Aaron </a:t>
            </a:r>
            <a:r>
              <a:rPr lang="en-US" sz="1000" b="1" dirty="0" err="1"/>
              <a:t>Shikler’s</a:t>
            </a:r>
            <a:r>
              <a:rPr lang="en-US" sz="1000" b="1" dirty="0"/>
              <a:t> official portrait of John Fitzgerald Kennedy (1970), the president stands with arms folded, apparently deep in thought. The portrait was painted seven years after Kennedy’s death, at the request of his widow, Jacqueline Kennedy Onassis. It depicts the president with his head down, because </a:t>
            </a:r>
            <a:r>
              <a:rPr lang="en-US" sz="1000" b="1" dirty="0" err="1"/>
              <a:t>Shikler</a:t>
            </a:r>
            <a:r>
              <a:rPr lang="en-US" sz="1000" b="1" dirty="0"/>
              <a:t> did not wish to paint the dead man’s eyes.</a:t>
            </a:r>
          </a:p>
        </p:txBody>
      </p:sp>
      <p:sp>
        <p:nvSpPr>
          <p:cNvPr id="7" name="Rectangle 6"/>
          <p:cNvSpPr/>
          <p:nvPr/>
        </p:nvSpPr>
        <p:spPr>
          <a:xfrm>
            <a:off x="223282" y="4312175"/>
            <a:ext cx="8550748" cy="2062103"/>
          </a:xfrm>
          <a:prstGeom prst="rect">
            <a:avLst/>
          </a:prstGeom>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The 1960s was a decade of hope, change, and war that witnessed an important shift in American culture. Citizens from all walks of life sought to expand the meaning of the American promise. Their efforts helped unravel the national consensus and laid bare a far more fragmented society. As a result, men and women from all ethnic groups attempted to reform American society to make it more equitable. </a:t>
            </a:r>
            <a:r>
              <a:rPr lang="en-US" sz="1600" dirty="0" smtClean="0">
                <a:solidFill>
                  <a:srgbClr val="0000FF"/>
                </a:solidFill>
                <a:latin typeface="Times New Roman" panose="02020603050405020304" pitchFamily="18" charset="0"/>
                <a:cs typeface="Times New Roman" panose="02020603050405020304" pitchFamily="18" charset="0"/>
              </a:rPr>
              <a:t>At </a:t>
            </a:r>
            <a:r>
              <a:rPr lang="en-US" sz="1600" dirty="0">
                <a:solidFill>
                  <a:srgbClr val="0000FF"/>
                </a:solidFill>
                <a:latin typeface="Times New Roman" panose="02020603050405020304" pitchFamily="18" charset="0"/>
                <a:cs typeface="Times New Roman" panose="02020603050405020304" pitchFamily="18" charset="0"/>
              </a:rPr>
              <a:t>the same time, the country’s role in Vietnam revealed the limits of military power and the contradictions of U.S. foreign policy. Kennedy’s assassination in 1963, and the assassinations five years later of Martin Luther King, Jr. and Robert F. Kennedy, made it dramatically clear that not all Americans shared this vision of a more inclusive democracy.</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6952" y="1447801"/>
            <a:ext cx="3781648" cy="286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9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400" b="1" dirty="0">
                <a:solidFill>
                  <a:srgbClr val="FF0000"/>
                </a:solidFill>
                <a:latin typeface="Times New Roman" panose="02020603050405020304" pitchFamily="18" charset="0"/>
                <a:cs typeface="Times New Roman" panose="02020603050405020304" pitchFamily="18" charset="0"/>
              </a:rPr>
              <a:t>The Kennedy Promise</a:t>
            </a:r>
          </a:p>
        </p:txBody>
      </p:sp>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5" name="Rectangle 4"/>
          <p:cNvSpPr/>
          <p:nvPr/>
        </p:nvSpPr>
        <p:spPr>
          <a:xfrm>
            <a:off x="304800" y="4572000"/>
            <a:ext cx="8550747" cy="1815882"/>
          </a:xfrm>
          <a:prstGeom prst="rect">
            <a:avLst/>
          </a:prstGeom>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In the 1950s, President Dwight D. Eisenhower presided over a United States that prized conformity over change. </a:t>
            </a:r>
            <a:r>
              <a:rPr lang="en-US" sz="1600" dirty="0" smtClean="0">
                <a:solidFill>
                  <a:srgbClr val="0000FF"/>
                </a:solidFill>
                <a:latin typeface="Times New Roman" panose="02020603050405020304" pitchFamily="18" charset="0"/>
                <a:cs typeface="Times New Roman" panose="02020603050405020304" pitchFamily="18" charset="0"/>
              </a:rPr>
              <a:t>By </a:t>
            </a:r>
            <a:r>
              <a:rPr lang="en-US" sz="1600" dirty="0">
                <a:solidFill>
                  <a:srgbClr val="0000FF"/>
                </a:solidFill>
                <a:latin typeface="Times New Roman" panose="02020603050405020304" pitchFamily="18" charset="0"/>
                <a:cs typeface="Times New Roman" panose="02020603050405020304" pitchFamily="18" charset="0"/>
              </a:rPr>
              <a:t>the 1960s, however, the pace of change had quickened and its scope </a:t>
            </a:r>
            <a:r>
              <a:rPr lang="en-US" sz="1600" dirty="0" smtClean="0">
                <a:solidFill>
                  <a:srgbClr val="0000FF"/>
                </a:solidFill>
                <a:latin typeface="Times New Roman" panose="02020603050405020304" pitchFamily="18" charset="0"/>
                <a:cs typeface="Times New Roman" panose="02020603050405020304" pitchFamily="18" charset="0"/>
              </a:rPr>
              <a:t>broadened as people of color and women began </a:t>
            </a:r>
            <a:r>
              <a:rPr lang="en-US" sz="1600" dirty="0">
                <a:solidFill>
                  <a:srgbClr val="0000FF"/>
                </a:solidFill>
                <a:latin typeface="Times New Roman" panose="02020603050405020304" pitchFamily="18" charset="0"/>
                <a:cs typeface="Times New Roman" panose="02020603050405020304" pitchFamily="18" charset="0"/>
              </a:rPr>
              <a:t>to make their influence felt politically, economically, and culturally. No one symbolized the hopes and energies of the new decade more than John Fitzgerald Kennedy, the nation’s new, young, and seemingly healthful, president. Kennedy had emphasized the country’s aspirations and challenges as a “new frontier” when accepting his party’s nomination at the Democratic National Convention in Los Angeles, California.</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40415" y="1600200"/>
            <a:ext cx="7429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27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THE NEW FRONTIER</a:t>
            </a:r>
          </a:p>
        </p:txBody>
      </p:sp>
      <p:sp>
        <p:nvSpPr>
          <p:cNvPr id="3" name="Content Placeholder 2"/>
          <p:cNvSpPr>
            <a:spLocks noGrp="1"/>
          </p:cNvSpPr>
          <p:nvPr>
            <p:ph sz="quarter" idx="1"/>
          </p:nvPr>
        </p:nvSpPr>
        <p:spPr>
          <a:xfrm>
            <a:off x="381000" y="1599704"/>
            <a:ext cx="8305799" cy="2515096"/>
          </a:xfrm>
        </p:spPr>
        <p:txBody>
          <a:bodyPr>
            <a:noAutofit/>
          </a:bodyPr>
          <a:lstStyle/>
          <a:p>
            <a:pPr marL="0" indent="0">
              <a:buNone/>
            </a:pPr>
            <a:r>
              <a:rPr lang="en-US" sz="1800" b="1" dirty="0">
                <a:latin typeface="Times New Roman" panose="02020603050405020304" pitchFamily="18" charset="0"/>
                <a:cs typeface="Times New Roman" panose="02020603050405020304" pitchFamily="18" charset="0"/>
              </a:rPr>
              <a:t>John F. Kennedy </a:t>
            </a:r>
            <a:r>
              <a:rPr lang="en-US" sz="1800" dirty="0">
                <a:solidFill>
                  <a:srgbClr val="0000FF"/>
                </a:solidFill>
                <a:latin typeface="Times New Roman" panose="02020603050405020304" pitchFamily="18" charset="0"/>
                <a:cs typeface="Times New Roman" panose="02020603050405020304" pitchFamily="18" charset="0"/>
              </a:rPr>
              <a:t>graduated from Harvard University and went on to serve in the U.S. House of Representatives in 1946. Even though he was young and inexperienced, his reputation as a war hero who had saved the crew of his PT boat after it was destroyed by the Japanese helped him to win election over more seasoned </a:t>
            </a:r>
            <a:r>
              <a:rPr lang="en-US" sz="1800" dirty="0" smtClean="0">
                <a:solidFill>
                  <a:srgbClr val="0000FF"/>
                </a:solidFill>
                <a:latin typeface="Times New Roman" panose="02020603050405020304" pitchFamily="18" charset="0"/>
                <a:cs typeface="Times New Roman" panose="02020603050405020304" pitchFamily="18" charset="0"/>
              </a:rPr>
              <a:t>candidates. The </a:t>
            </a:r>
            <a:r>
              <a:rPr lang="en-US" sz="1800" dirty="0">
                <a:solidFill>
                  <a:srgbClr val="0000FF"/>
                </a:solidFill>
                <a:latin typeface="Times New Roman" panose="02020603050405020304" pitchFamily="18" charset="0"/>
                <a:cs typeface="Times New Roman" panose="02020603050405020304" pitchFamily="18" charset="0"/>
              </a:rPr>
              <a:t>term </a:t>
            </a:r>
            <a:r>
              <a:rPr lang="en-US" sz="1800" b="1" dirty="0">
                <a:latin typeface="Times New Roman" panose="02020603050405020304" pitchFamily="18" charset="0"/>
                <a:cs typeface="Times New Roman" panose="02020603050405020304" pitchFamily="18" charset="0"/>
              </a:rPr>
              <a:t>New Frontier </a:t>
            </a:r>
            <a:r>
              <a:rPr lang="en-US" sz="1800" dirty="0" smtClean="0">
                <a:solidFill>
                  <a:srgbClr val="0000FF"/>
                </a:solidFill>
                <a:latin typeface="Times New Roman" panose="02020603050405020304" pitchFamily="18" charset="0"/>
                <a:cs typeface="Times New Roman" panose="02020603050405020304" pitchFamily="18" charset="0"/>
              </a:rPr>
              <a:t>was</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smtClean="0">
                <a:solidFill>
                  <a:srgbClr val="0000FF"/>
                </a:solidFill>
                <a:latin typeface="Times New Roman" panose="02020603050405020304" pitchFamily="18" charset="0"/>
                <a:cs typeface="Times New Roman" panose="02020603050405020304" pitchFamily="18" charset="0"/>
              </a:rPr>
              <a:t>a </a:t>
            </a:r>
            <a:r>
              <a:rPr lang="en-US" sz="1800" dirty="0">
                <a:solidFill>
                  <a:srgbClr val="0000FF"/>
                </a:solidFill>
                <a:latin typeface="Times New Roman" panose="02020603050405020304" pitchFamily="18" charset="0"/>
                <a:cs typeface="Times New Roman" panose="02020603050405020304" pitchFamily="18" charset="0"/>
              </a:rPr>
              <a:t>slogan used by President John F. Kennedy to describe his goals and policies. Kennedy maintained that, like the Americans of the frontier in the nineteenth century, Americans of the twentieth century had to rise to new challenges, such as achieving equality of opportunity for all</a:t>
            </a:r>
            <a:r>
              <a:rPr lang="en-US" sz="1800" dirty="0" smtClean="0">
                <a:solidFill>
                  <a:srgbClr val="0000FF"/>
                </a:solidFill>
                <a:latin typeface="Times New Roman" panose="02020603050405020304" pitchFamily="18" charset="0"/>
                <a:cs typeface="Times New Roman" panose="02020603050405020304" pitchFamily="18" charset="0"/>
              </a:rPr>
              <a:t>. Kennedy would serve as </a:t>
            </a:r>
            <a:r>
              <a:rPr lang="en-US" sz="1800" dirty="0">
                <a:solidFill>
                  <a:srgbClr val="0000FF"/>
                </a:solidFill>
                <a:latin typeface="Times New Roman" panose="02020603050405020304" pitchFamily="18" charset="0"/>
                <a:cs typeface="Times New Roman" panose="02020603050405020304" pitchFamily="18" charset="0"/>
              </a:rPr>
              <a:t>president from 1961 to 1963. His election began a period of great optimism in the United States.</a:t>
            </a:r>
            <a:endParaRPr lang="en-US" sz="1800" dirty="0"/>
          </a:p>
        </p:txBody>
      </p:sp>
      <p:sp>
        <p:nvSpPr>
          <p:cNvPr id="5" name="Rectangle 4"/>
          <p:cNvSpPr/>
          <p:nvPr/>
        </p:nvSpPr>
        <p:spPr>
          <a:xfrm>
            <a:off x="6709144" y="6397253"/>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6" name="Rectangle 5"/>
          <p:cNvSpPr/>
          <p:nvPr/>
        </p:nvSpPr>
        <p:spPr>
          <a:xfrm>
            <a:off x="359734" y="4267200"/>
            <a:ext cx="8327065" cy="1754326"/>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Kennedy’s </a:t>
            </a:r>
            <a:r>
              <a:rPr lang="en-US" dirty="0">
                <a:solidFill>
                  <a:srgbClr val="FF0000"/>
                </a:solidFill>
                <a:latin typeface="Times New Roman" panose="02020603050405020304" pitchFamily="18" charset="0"/>
                <a:cs typeface="Times New Roman" panose="02020603050405020304" pitchFamily="18" charset="0"/>
              </a:rPr>
              <a:t>popular reputation as a great politician undoubtedly owes much to the style and attitude he personified. He and his wife Jacqueline conveyed a sense of optimism and youthfulness. “Jackie” was an elegant first lady who wore designer dresses, served French food in the White House, and invited classical musicians to entertain at state functions. “Jack” Kennedy, or JFK, went sailing off the coast of his family’s Cape Cod estate and socialized with </a:t>
            </a:r>
            <a:r>
              <a:rPr lang="en-US" dirty="0" smtClean="0">
                <a:solidFill>
                  <a:srgbClr val="FF0000"/>
                </a:solidFill>
                <a:latin typeface="Times New Roman" panose="02020603050405020304" pitchFamily="18" charset="0"/>
                <a:cs typeface="Times New Roman" panose="02020603050405020304" pitchFamily="18" charset="0"/>
              </a:rPr>
              <a:t>celebrities.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21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KENNEDY THE COLD WARRIOR</a:t>
            </a:r>
          </a:p>
        </p:txBody>
      </p:sp>
      <p:sp>
        <p:nvSpPr>
          <p:cNvPr id="5" name="Rectangle 4"/>
          <p:cNvSpPr/>
          <p:nvPr/>
        </p:nvSpPr>
        <p:spPr>
          <a:xfrm>
            <a:off x="304800" y="4092476"/>
            <a:ext cx="8382000" cy="2308324"/>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Cold War </a:t>
            </a:r>
            <a:r>
              <a:rPr lang="en-US" dirty="0">
                <a:solidFill>
                  <a:srgbClr val="0000FF"/>
                </a:solidFill>
                <a:latin typeface="Times New Roman" panose="02020603050405020304" pitchFamily="18" charset="0"/>
                <a:cs typeface="Times New Roman" panose="02020603050405020304" pitchFamily="18" charset="0"/>
              </a:rPr>
              <a:t>was a time period of political hostility that existed between </a:t>
            </a:r>
            <a:r>
              <a:rPr lang="en-US" dirty="0" smtClean="0">
                <a:solidFill>
                  <a:srgbClr val="0000FF"/>
                </a:solidFill>
                <a:latin typeface="Times New Roman" panose="02020603050405020304" pitchFamily="18" charset="0"/>
                <a:cs typeface="Times New Roman" panose="02020603050405020304" pitchFamily="18" charset="0"/>
              </a:rPr>
              <a:t>the communist Soviet </a:t>
            </a:r>
            <a:r>
              <a:rPr lang="en-US" dirty="0">
                <a:solidFill>
                  <a:srgbClr val="0000FF"/>
                </a:solidFill>
                <a:latin typeface="Times New Roman" panose="02020603050405020304" pitchFamily="18" charset="0"/>
                <a:cs typeface="Times New Roman" panose="02020603050405020304" pitchFamily="18" charset="0"/>
              </a:rPr>
              <a:t>bloc countries and the US-led Western powers from 1945 to </a:t>
            </a:r>
            <a:r>
              <a:rPr lang="en-US" dirty="0" smtClean="0">
                <a:solidFill>
                  <a:srgbClr val="0000FF"/>
                </a:solidFill>
                <a:latin typeface="Times New Roman" panose="02020603050405020304" pitchFamily="18" charset="0"/>
                <a:cs typeface="Times New Roman" panose="02020603050405020304" pitchFamily="18" charset="0"/>
              </a:rPr>
              <a:t>1990. Kennedy </a:t>
            </a:r>
            <a:r>
              <a:rPr lang="en-US" dirty="0">
                <a:solidFill>
                  <a:srgbClr val="0000FF"/>
                </a:solidFill>
                <a:latin typeface="Times New Roman" panose="02020603050405020304" pitchFamily="18" charset="0"/>
                <a:cs typeface="Times New Roman" panose="02020603050405020304" pitchFamily="18" charset="0"/>
              </a:rPr>
              <a:t>focused most of his energies on foreign </a:t>
            </a:r>
            <a:r>
              <a:rPr lang="en-US" dirty="0" smtClean="0">
                <a:solidFill>
                  <a:srgbClr val="0000FF"/>
                </a:solidFill>
                <a:latin typeface="Times New Roman" panose="02020603050405020304" pitchFamily="18" charset="0"/>
                <a:cs typeface="Times New Roman" panose="02020603050405020304" pitchFamily="18" charset="0"/>
              </a:rPr>
              <a:t>policy and the cold war.  Kennedy</a:t>
            </a:r>
            <a:r>
              <a:rPr lang="en-US" dirty="0">
                <a:solidFill>
                  <a:srgbClr val="0000FF"/>
                </a:solidFill>
                <a:latin typeface="Times New Roman" panose="02020603050405020304" pitchFamily="18" charset="0"/>
                <a:cs typeface="Times New Roman" panose="02020603050405020304" pitchFamily="18" charset="0"/>
              </a:rPr>
              <a:t>, who had promised in his inaugural address to protect the interests of the “free world,” engaged in Cold War politics on a variety of fronts. in response to the lead that the Soviets had taken in the space race when Yuri Gagarin became the first human to successfully orbit the earth, Kennedy urged Congress to not only put a man into space </a:t>
            </a:r>
            <a:r>
              <a:rPr lang="en-US" dirty="0" smtClean="0">
                <a:solidFill>
                  <a:srgbClr val="0000FF"/>
                </a:solidFill>
                <a:latin typeface="Times New Roman" panose="02020603050405020304" pitchFamily="18" charset="0"/>
                <a:cs typeface="Times New Roman" panose="02020603050405020304" pitchFamily="18" charset="0"/>
              </a:rPr>
              <a:t>but </a:t>
            </a:r>
            <a:r>
              <a:rPr lang="en-US" dirty="0">
                <a:solidFill>
                  <a:srgbClr val="0000FF"/>
                </a:solidFill>
                <a:latin typeface="Times New Roman" panose="02020603050405020304" pitchFamily="18" charset="0"/>
                <a:cs typeface="Times New Roman" panose="02020603050405020304" pitchFamily="18" charset="0"/>
              </a:rPr>
              <a:t>also land an American on the moon, a goal finally accomplished in 1969. </a:t>
            </a:r>
          </a:p>
        </p:txBody>
      </p:sp>
      <p:sp>
        <p:nvSpPr>
          <p:cNvPr id="6" name="Rectangle 5"/>
          <p:cNvSpPr/>
          <p:nvPr/>
        </p:nvSpPr>
        <p:spPr>
          <a:xfrm>
            <a:off x="5578949" y="2025475"/>
            <a:ext cx="3352799" cy="1384995"/>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On May 5, 1961, Alan Shepard became the first American to travel into space, as millions across the country watched the television coverage of his Apollo 11 mission, including Vice President Johnson, President Kennedy, and Jacqueline Kennedy in the White House. (credit: National Archives and Records Administration)</a:t>
            </a:r>
          </a:p>
        </p:txBody>
      </p:sp>
      <p:sp>
        <p:nvSpPr>
          <p:cNvPr id="7" name="Rectangle 6"/>
          <p:cNvSpPr/>
          <p:nvPr/>
        </p:nvSpPr>
        <p:spPr>
          <a:xfrm>
            <a:off x="6781800" y="6400799"/>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473547"/>
            <a:ext cx="5181600" cy="248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68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KENNEDY THE COLD WARRIOR</a:t>
            </a:r>
          </a:p>
        </p:txBody>
      </p:sp>
      <p:sp>
        <p:nvSpPr>
          <p:cNvPr id="5" name="Rectangle 4"/>
          <p:cNvSpPr/>
          <p:nvPr/>
        </p:nvSpPr>
        <p:spPr>
          <a:xfrm>
            <a:off x="304800" y="1662223"/>
            <a:ext cx="8534400" cy="2185214"/>
          </a:xfrm>
          <a:prstGeom prst="rect">
            <a:avLst/>
          </a:prstGeom>
        </p:spPr>
        <p:txBody>
          <a:bodyPr wrap="square">
            <a:spAutoFit/>
          </a:bodyPr>
          <a:lstStyle/>
          <a:p>
            <a:r>
              <a:rPr lang="en-US" sz="1700" dirty="0">
                <a:solidFill>
                  <a:srgbClr val="0000FF"/>
                </a:solidFill>
                <a:latin typeface="Times New Roman" panose="02020603050405020304" pitchFamily="18" charset="0"/>
                <a:cs typeface="Times New Roman" panose="02020603050405020304" pitchFamily="18" charset="0"/>
              </a:rPr>
              <a:t>O</a:t>
            </a:r>
            <a:r>
              <a:rPr lang="en-US" sz="1700" dirty="0" smtClean="0">
                <a:solidFill>
                  <a:srgbClr val="0000FF"/>
                </a:solidFill>
                <a:latin typeface="Times New Roman" panose="02020603050405020304" pitchFamily="18" charset="0"/>
                <a:cs typeface="Times New Roman" panose="02020603050405020304" pitchFamily="18" charset="0"/>
              </a:rPr>
              <a:t>n </a:t>
            </a:r>
            <a:r>
              <a:rPr lang="en-US" sz="1700" dirty="0">
                <a:solidFill>
                  <a:srgbClr val="0000FF"/>
                </a:solidFill>
                <a:latin typeface="Times New Roman" panose="02020603050405020304" pitchFamily="18" charset="0"/>
                <a:cs typeface="Times New Roman" panose="02020603050405020304" pitchFamily="18" charset="0"/>
              </a:rPr>
              <a:t>April 17, 1961, approximately fourteen hundred Cuban exiles stormed ashore at the designated spot. </a:t>
            </a:r>
            <a:r>
              <a:rPr lang="en-US" sz="1700" dirty="0" smtClean="0">
                <a:solidFill>
                  <a:srgbClr val="0000FF"/>
                </a:solidFill>
                <a:latin typeface="Times New Roman" panose="02020603050405020304" pitchFamily="18" charset="0"/>
                <a:cs typeface="Times New Roman" panose="02020603050405020304" pitchFamily="18" charset="0"/>
              </a:rPr>
              <a:t>He </a:t>
            </a:r>
            <a:r>
              <a:rPr lang="en-US" sz="1700" dirty="0">
                <a:solidFill>
                  <a:srgbClr val="0000FF"/>
                </a:solidFill>
                <a:latin typeface="Times New Roman" panose="02020603050405020304" pitchFamily="18" charset="0"/>
                <a:cs typeface="Times New Roman" panose="02020603050405020304" pitchFamily="18" charset="0"/>
              </a:rPr>
              <a:t>cancelled the anticipated air support, which enabled the Cuban army to easily defeat the insurgents. The hoped-for uprising of the Cuban people also failed to occur. The surviving members of the exile army were taken into custody</a:t>
            </a:r>
            <a:r>
              <a:rPr lang="en-US" sz="1700" dirty="0" smtClean="0">
                <a:solidFill>
                  <a:srgbClr val="0000FF"/>
                </a:solidFill>
                <a:latin typeface="Times New Roman" panose="02020603050405020304" pitchFamily="18" charset="0"/>
                <a:cs typeface="Times New Roman" panose="02020603050405020304" pitchFamily="18" charset="0"/>
              </a:rPr>
              <a:t>. The </a:t>
            </a:r>
            <a:r>
              <a:rPr lang="en-US" sz="1700" dirty="0">
                <a:solidFill>
                  <a:srgbClr val="0000FF"/>
                </a:solidFill>
                <a:latin typeface="Times New Roman" panose="02020603050405020304" pitchFamily="18" charset="0"/>
                <a:cs typeface="Times New Roman" panose="02020603050405020304" pitchFamily="18" charset="0"/>
              </a:rPr>
              <a:t>Bay of Pigs invasion was a major foreign policy disaster for President Kennedy. The event highlighted how difficult it would be for the United States to act against the Castro administration. The following year, the Soviet Union sent troops and technicians to Cuba to strengthen its new ally against further U.S. military plots. </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4" name="Rectangle 3"/>
          <p:cNvSpPr/>
          <p:nvPr/>
        </p:nvSpPr>
        <p:spPr>
          <a:xfrm>
            <a:off x="320749" y="3847437"/>
            <a:ext cx="8534400" cy="2308324"/>
          </a:xfrm>
          <a:prstGeom prst="rect">
            <a:avLst/>
          </a:prstGeom>
        </p:spPr>
        <p:txBody>
          <a:bodyPr wrap="square">
            <a:spAutoFit/>
          </a:bodyPr>
          <a:lstStyle/>
          <a:p>
            <a:r>
              <a:rPr lang="en-US" sz="1600" dirty="0">
                <a:solidFill>
                  <a:srgbClr val="FF0000"/>
                </a:solidFill>
                <a:latin typeface="Times New Roman" panose="02020603050405020304" pitchFamily="18" charset="0"/>
                <a:cs typeface="Times New Roman" panose="02020603050405020304" pitchFamily="18" charset="0"/>
              </a:rPr>
              <a:t>Then, on October 14, U.S. spy planes took aerial photographs that confirmed the presence of long-range ballistic missile sites in Cuba. The United States was now within easy reach of Soviet nuclear warheads </a:t>
            </a:r>
            <a:r>
              <a:rPr lang="en-US" sz="1600" dirty="0" smtClean="0">
                <a:solidFill>
                  <a:srgbClr val="FF0000"/>
                </a:solidFill>
                <a:latin typeface="Times New Roman" panose="02020603050405020304" pitchFamily="18" charset="0"/>
                <a:cs typeface="Times New Roman" panose="02020603050405020304" pitchFamily="18" charset="0"/>
              </a:rPr>
              <a:t>The </a:t>
            </a:r>
            <a:r>
              <a:rPr lang="en-US" sz="1600" dirty="0">
                <a:solidFill>
                  <a:srgbClr val="FF0000"/>
                </a:solidFill>
                <a:latin typeface="Times New Roman" panose="02020603050405020304" pitchFamily="18" charset="0"/>
                <a:cs typeface="Times New Roman" panose="02020603050405020304" pitchFamily="18" charset="0"/>
              </a:rPr>
              <a:t>showdown between the United States and the Soviet Union over Cuba’s missiles had put the world on the brink of a nuclear war. Both sides already had long-range bombers with nuclear weapons airborne or ready for launch, and were only hours away from the first strike. In the long run, this nearly catastrophic example of nuclear brinksmanship ended up making the world safer. A telephone “hot line” was installed, linking Washington and Moscow to avert future crises, and in 1963, Kennedy and Khrushchev signed the Limited Test Ban Treaty, prohibiting tests of nuclear weapons in Earth’s atmosphere.</a:t>
            </a:r>
          </a:p>
        </p:txBody>
      </p:sp>
    </p:spTree>
    <p:extLst>
      <p:ext uri="{BB962C8B-B14F-4D97-AF65-F5344CB8AC3E}">
        <p14:creationId xmlns:p14="http://schemas.microsoft.com/office/powerpoint/2010/main" val="2412267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769</TotalTime>
  <Words>4836</Words>
  <Application>Microsoft Office PowerPoint</Application>
  <PresentationFormat>On-screen Show (4:3)</PresentationFormat>
  <Paragraphs>143</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Georgia</vt:lpstr>
      <vt:lpstr>Times New Roman</vt:lpstr>
      <vt:lpstr>Wingdings</vt:lpstr>
      <vt:lpstr>Wingdings 2</vt:lpstr>
      <vt:lpstr>Civic</vt:lpstr>
      <vt:lpstr>U.S. History II</vt:lpstr>
      <vt:lpstr>Learning Objectives</vt:lpstr>
      <vt:lpstr>Word Wall</vt:lpstr>
      <vt:lpstr>Reflection #1</vt:lpstr>
      <vt:lpstr> Introduction</vt:lpstr>
      <vt:lpstr> The Kennedy Promise</vt:lpstr>
      <vt:lpstr>THE NEW FRONTIER</vt:lpstr>
      <vt:lpstr>KENNEDY THE COLD WARRIOR</vt:lpstr>
      <vt:lpstr>KENNEDY THE COLD WARRIOR</vt:lpstr>
      <vt:lpstr>JFK and Vietnam</vt:lpstr>
      <vt:lpstr>JFK and Civil Rights</vt:lpstr>
      <vt:lpstr>Tragedy in Dallas</vt:lpstr>
      <vt:lpstr>Reflection #2</vt:lpstr>
      <vt:lpstr>Lyndon Johnson and the Great Society</vt:lpstr>
      <vt:lpstr>Lyndon Johnson and the Great Society</vt:lpstr>
      <vt:lpstr>JOHNSON’S COMMITMENT TO CIVIL RIGHTS</vt:lpstr>
      <vt:lpstr>INCREASED COMMITMENT IN VIETNAM</vt:lpstr>
      <vt:lpstr>The American Civil Rights Movement </vt:lpstr>
      <vt:lpstr>The American Civil Rights Movement </vt:lpstr>
      <vt:lpstr>The American Civil Rights Movement </vt:lpstr>
      <vt:lpstr>The American Civil Rights Movement </vt:lpstr>
      <vt:lpstr>The American Civil Rights Movement </vt:lpstr>
      <vt:lpstr>The American Civil Rights Movement </vt:lpstr>
      <vt:lpstr>The American Civil Rights Movement </vt:lpstr>
      <vt:lpstr>The American Civil Rights Movement </vt:lpstr>
      <vt:lpstr>Reflection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I</dc:title>
  <dc:creator>DDiCostanzo</dc:creator>
  <cp:lastModifiedBy>David DiCostanzo</cp:lastModifiedBy>
  <cp:revision>59</cp:revision>
  <dcterms:created xsi:type="dcterms:W3CDTF">2018-02-07T18:42:18Z</dcterms:created>
  <dcterms:modified xsi:type="dcterms:W3CDTF">2018-02-22T17:55:31Z</dcterms:modified>
</cp:coreProperties>
</file>